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56" r:id="rId2"/>
    <p:sldId id="258" r:id="rId3"/>
    <p:sldId id="259" r:id="rId4"/>
    <p:sldId id="257" r:id="rId5"/>
    <p:sldId id="263" r:id="rId6"/>
    <p:sldId id="264" r:id="rId7"/>
    <p:sldId id="265" r:id="rId8"/>
    <p:sldId id="267" r:id="rId9"/>
    <p:sldId id="270" r:id="rId10"/>
    <p:sldId id="269" r:id="rId11"/>
    <p:sldId id="268" r:id="rId12"/>
    <p:sldId id="266" r:id="rId13"/>
    <p:sldId id="272" r:id="rId14"/>
    <p:sldId id="271" r:id="rId15"/>
    <p:sldId id="261" r:id="rId16"/>
    <p:sldId id="26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dandem@gmail.com" initials="i" lastIdx="1" clrIdx="0">
    <p:extLst>
      <p:ext uri="{19B8F6BF-5375-455C-9EA6-DF929625EA0E}">
        <p15:presenceInfo xmlns:p15="http://schemas.microsoft.com/office/powerpoint/2012/main" userId="a0a137c97a3bf51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B1142E96-C8AC-F1C9-5458-364B42E63CEC}"/>
              </a:ext>
            </a:extLst>
          </p:cNvPr>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a:extLst>
              <a:ext uri="{FF2B5EF4-FFF2-40B4-BE49-F238E27FC236}">
                <a16:creationId xmlns:a16="http://schemas.microsoft.com/office/drawing/2014/main" id="{6C18774C-D712-7367-C1F7-4F19F938848A}"/>
              </a:ext>
            </a:extLst>
          </p:cNvPr>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FF9ABDE6-D5EE-4FF9-94B0-82FBDEF88A0E}" type="datetimeFigureOut">
              <a:rPr lang="he-IL" smtClean="0"/>
              <a:t>י'/אלול/תשפ"ג</a:t>
            </a:fld>
            <a:endParaRPr lang="he-IL"/>
          </a:p>
        </p:txBody>
      </p:sp>
      <p:sp>
        <p:nvSpPr>
          <p:cNvPr id="4" name="מציין מיקום של כותרת תחתונה 3">
            <a:extLst>
              <a:ext uri="{FF2B5EF4-FFF2-40B4-BE49-F238E27FC236}">
                <a16:creationId xmlns:a16="http://schemas.microsoft.com/office/drawing/2014/main" id="{916A72A7-75BC-FA59-75F4-51CA81E536BB}"/>
              </a:ext>
            </a:extLst>
          </p:cNvPr>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r>
              <a:rPr lang="he-IL"/>
              <a:t>1</a:t>
            </a:r>
          </a:p>
        </p:txBody>
      </p:sp>
      <p:sp>
        <p:nvSpPr>
          <p:cNvPr id="5" name="מציין מיקום של מספר שקופית 4">
            <a:extLst>
              <a:ext uri="{FF2B5EF4-FFF2-40B4-BE49-F238E27FC236}">
                <a16:creationId xmlns:a16="http://schemas.microsoft.com/office/drawing/2014/main" id="{F249A8E2-8460-34E2-A1EB-3DFAE1801E6E}"/>
              </a:ext>
            </a:extLst>
          </p:cNvPr>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2CF5B485-7A8C-48EA-81FC-2EEEF2238218}" type="slidenum">
              <a:rPr lang="he-IL" smtClean="0"/>
              <a:t>‹#›</a:t>
            </a:fld>
            <a:endParaRPr lang="he-IL"/>
          </a:p>
        </p:txBody>
      </p:sp>
    </p:spTree>
    <p:extLst>
      <p:ext uri="{BB962C8B-B14F-4D97-AF65-F5344CB8AC3E}">
        <p14:creationId xmlns:p14="http://schemas.microsoft.com/office/powerpoint/2010/main" val="135693927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B1E423A-8D8B-4F59-9E86-9AA4B10FB35A}" type="datetimeFigureOut">
              <a:rPr lang="he-IL" smtClean="0"/>
              <a:t>י'/אלול/תשפ"ג</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r>
              <a:rPr lang="he-IL"/>
              <a:t>1</a:t>
            </a:r>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9CBD6D8-1002-4E99-ABEC-AB26705D2B1E}" type="slidenum">
              <a:rPr lang="he-IL" smtClean="0"/>
              <a:t>‹#›</a:t>
            </a:fld>
            <a:endParaRPr lang="he-IL"/>
          </a:p>
        </p:txBody>
      </p:sp>
    </p:spTree>
    <p:extLst>
      <p:ext uri="{BB962C8B-B14F-4D97-AF65-F5344CB8AC3E}">
        <p14:creationId xmlns:p14="http://schemas.microsoft.com/office/powerpoint/2010/main" val="713085219"/>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A9CBD6D8-1002-4E99-ABEC-AB26705D2B1E}" type="slidenum">
              <a:rPr lang="he-IL" smtClean="0"/>
              <a:t>4</a:t>
            </a:fld>
            <a:endParaRPr lang="he-IL"/>
          </a:p>
        </p:txBody>
      </p:sp>
      <p:sp>
        <p:nvSpPr>
          <p:cNvPr id="5" name="מציין מיקום של כותרת תחתונה 4">
            <a:extLst>
              <a:ext uri="{FF2B5EF4-FFF2-40B4-BE49-F238E27FC236}">
                <a16:creationId xmlns:a16="http://schemas.microsoft.com/office/drawing/2014/main" id="{3D2A2502-0095-3389-BC47-87DDE2FFC1CF}"/>
              </a:ext>
            </a:extLst>
          </p:cNvPr>
          <p:cNvSpPr>
            <a:spLocks noGrp="1"/>
          </p:cNvSpPr>
          <p:nvPr>
            <p:ph type="ftr" sz="quarter" idx="4"/>
          </p:nvPr>
        </p:nvSpPr>
        <p:spPr/>
        <p:txBody>
          <a:bodyPr/>
          <a:lstStyle/>
          <a:p>
            <a:r>
              <a:rPr lang="he-IL"/>
              <a:t>1</a:t>
            </a:r>
          </a:p>
        </p:txBody>
      </p:sp>
    </p:spTree>
    <p:extLst>
      <p:ext uri="{BB962C8B-B14F-4D97-AF65-F5344CB8AC3E}">
        <p14:creationId xmlns:p14="http://schemas.microsoft.com/office/powerpoint/2010/main" val="2013682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1BCEE574-834B-4750-9E2C-F63148DC8C86}" type="datetime1">
              <a:rPr lang="en-US" smtClean="0"/>
              <a:t>8/27/2023</a:t>
            </a:fld>
            <a:endParaRPr lang="en-US" dirty="0"/>
          </a:p>
        </p:txBody>
      </p:sp>
      <p:sp>
        <p:nvSpPr>
          <p:cNvPr id="5" name="Footer Placeholder 4"/>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24921A08-6F74-4D86-94AF-AD6E089403BE}" type="datetime1">
              <a:rPr lang="en-US" smtClean="0"/>
              <a:t>8/27/2023</a:t>
            </a:fld>
            <a:endParaRPr lang="en-US" dirty="0"/>
          </a:p>
        </p:txBody>
      </p:sp>
      <p:sp>
        <p:nvSpPr>
          <p:cNvPr id="5" name="Footer Placeholder 4"/>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FF298E61-179D-4DD1-8E24-4CB1E4DF11CE}" type="datetime1">
              <a:rPr lang="en-US" smtClean="0"/>
              <a:t>8/27/2023</a:t>
            </a:fld>
            <a:endParaRPr lang="en-US" dirty="0"/>
          </a:p>
        </p:txBody>
      </p:sp>
      <p:sp>
        <p:nvSpPr>
          <p:cNvPr id="5" name="Footer Placeholder 4"/>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3159EA4B-99DD-4662-AD52-C3C35EA5DED2}" type="datetime1">
              <a:rPr lang="en-US" smtClean="0"/>
              <a:t>8/27/2023</a:t>
            </a:fld>
            <a:endParaRPr lang="en-US" dirty="0"/>
          </a:p>
        </p:txBody>
      </p:sp>
      <p:sp>
        <p:nvSpPr>
          <p:cNvPr id="6" name="Footer Placeholder 5"/>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8BC68D7-48E7-4C62-AF4A-F673E64C45F0}" type="datetime1">
              <a:rPr lang="en-US" smtClean="0"/>
              <a:t>8/27/2023</a:t>
            </a:fld>
            <a:endParaRPr lang="en-US" dirty="0"/>
          </a:p>
        </p:txBody>
      </p:sp>
      <p:sp>
        <p:nvSpPr>
          <p:cNvPr id="6" name="Footer Placeholder 5"/>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9963354E-17F3-4054-A162-E15EEE52F6C8}" type="datetime1">
              <a:rPr lang="en-US" smtClean="0"/>
              <a:t>8/27/2023</a:t>
            </a:fld>
            <a:endParaRPr lang="en-US" dirty="0"/>
          </a:p>
        </p:txBody>
      </p:sp>
      <p:sp>
        <p:nvSpPr>
          <p:cNvPr id="6" name="Footer Placeholder 5"/>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03499ABE-D173-47B7-B04C-6A8BCB481890}" type="datetime1">
              <a:rPr lang="en-US" smtClean="0"/>
              <a:t>8/27/2023</a:t>
            </a:fld>
            <a:endParaRPr lang="en-US" dirty="0"/>
          </a:p>
        </p:txBody>
      </p:sp>
      <p:sp>
        <p:nvSpPr>
          <p:cNvPr id="5" name="Footer Placeholder 4"/>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599E93ED-AE38-4FAE-ADAC-6CED4156956A}" type="datetime1">
              <a:rPr lang="en-US" smtClean="0"/>
              <a:t>8/27/2023</a:t>
            </a:fld>
            <a:endParaRPr lang="en-US" dirty="0"/>
          </a:p>
        </p:txBody>
      </p:sp>
      <p:sp>
        <p:nvSpPr>
          <p:cNvPr id="5" name="Footer Placeholder 4"/>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5821AA3-E349-4FCD-844E-80671F54406B}" type="datetime1">
              <a:rPr lang="en-US" smtClean="0"/>
              <a:t>8/27/2023</a:t>
            </a:fld>
            <a:endParaRPr lang="en-US" dirty="0"/>
          </a:p>
        </p:txBody>
      </p:sp>
      <p:sp>
        <p:nvSpPr>
          <p:cNvPr id="5" name="Footer Placeholder 4"/>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39D2CAA7-5206-4C82-82FC-38E794FEF5E6}" type="datetime1">
              <a:rPr lang="en-US" smtClean="0"/>
              <a:t>8/27/2023</a:t>
            </a:fld>
            <a:endParaRPr lang="en-US" dirty="0"/>
          </a:p>
        </p:txBody>
      </p:sp>
      <p:sp>
        <p:nvSpPr>
          <p:cNvPr id="5" name="Footer Placeholder 4"/>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68BAA910-914E-437B-A60E-17411775576F}" type="datetime1">
              <a:rPr lang="en-US" smtClean="0"/>
              <a:t>8/27/2023</a:t>
            </a:fld>
            <a:endParaRPr lang="en-US" dirty="0"/>
          </a:p>
        </p:txBody>
      </p:sp>
      <p:sp>
        <p:nvSpPr>
          <p:cNvPr id="6" name="Footer Placeholder 5"/>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A0A46091-3F4E-444C-ACD5-0EBFC90A3AA1}" type="datetime1">
              <a:rPr lang="en-US" smtClean="0"/>
              <a:t>8/27/2023</a:t>
            </a:fld>
            <a:endParaRPr lang="en-US" dirty="0"/>
          </a:p>
        </p:txBody>
      </p:sp>
      <p:sp>
        <p:nvSpPr>
          <p:cNvPr id="8" name="Footer Placeholder 7"/>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6F2E4B39-DDFC-4FA1-B5F9-B148E1E706A1}" type="datetime1">
              <a:rPr lang="en-US" smtClean="0"/>
              <a:t>8/27/2023</a:t>
            </a:fld>
            <a:endParaRPr lang="en-US" dirty="0"/>
          </a:p>
        </p:txBody>
      </p:sp>
      <p:sp>
        <p:nvSpPr>
          <p:cNvPr id="4" name="Footer Placeholder 3"/>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8FF7C-4543-4A58-9D08-87E6F6C4E24B}" type="datetime1">
              <a:rPr lang="en-US" smtClean="0"/>
              <a:t>8/27/2023</a:t>
            </a:fld>
            <a:endParaRPr lang="en-US" dirty="0"/>
          </a:p>
        </p:txBody>
      </p:sp>
      <p:sp>
        <p:nvSpPr>
          <p:cNvPr id="3" name="Footer Placeholder 2"/>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74E3B191-0C31-4C21-BB09-E527A0058F2C}" type="datetime1">
              <a:rPr lang="en-US" smtClean="0"/>
              <a:t>8/27/2023</a:t>
            </a:fld>
            <a:endParaRPr lang="en-US" dirty="0"/>
          </a:p>
        </p:txBody>
      </p:sp>
      <p:sp>
        <p:nvSpPr>
          <p:cNvPr id="6" name="Footer Placeholder 5"/>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98124D8-E9B4-42DE-802D-530731863484}" type="datetime1">
              <a:rPr lang="en-US" smtClean="0"/>
              <a:t>8/27/2023</a:t>
            </a:fld>
            <a:endParaRPr lang="en-US" dirty="0"/>
          </a:p>
        </p:txBody>
      </p:sp>
      <p:sp>
        <p:nvSpPr>
          <p:cNvPr id="6" name="Footer Placeholder 5"/>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CBFE37-2542-4DC9-ADB2-3B6BC064571C}" type="datetime1">
              <a:rPr lang="en-US" smtClean="0"/>
              <a:t>8/27/2023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evo.co.il/law/7213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evo.co.il/law/72138" TargetMode="External"/><Relationship Id="rId2" Type="http://schemas.openxmlformats.org/officeDocument/2006/relationships/hyperlink" Target="http://www.nevo.co.il/law/72138/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evo.co.il/case/227849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evo.co.il/case/624129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evo.co.il/safrut/book/265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evo.co.il/case/20137274" TargetMode="External"/><Relationship Id="rId2" Type="http://schemas.openxmlformats.org/officeDocument/2006/relationships/hyperlink" Target="http://www.nevo.co.il/case/227849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8F797A7-F0CD-DDB0-2EED-5D522C4F2012}"/>
              </a:ext>
            </a:extLst>
          </p:cNvPr>
          <p:cNvSpPr>
            <a:spLocks noGrp="1"/>
          </p:cNvSpPr>
          <p:nvPr>
            <p:ph type="ctrTitle"/>
          </p:nvPr>
        </p:nvSpPr>
        <p:spPr/>
        <p:txBody>
          <a:bodyPr/>
          <a:lstStyle/>
          <a:p>
            <a:r>
              <a:rPr lang="he-IL" dirty="0">
                <a:solidFill>
                  <a:schemeClr val="accent2">
                    <a:lumMod val="50000"/>
                  </a:schemeClr>
                </a:solidFill>
              </a:rPr>
              <a:t>איזון משאבים – חוק יחסי ממון </a:t>
            </a:r>
          </a:p>
        </p:txBody>
      </p:sp>
      <p:sp>
        <p:nvSpPr>
          <p:cNvPr id="3" name="כותרת משנה 2">
            <a:extLst>
              <a:ext uri="{FF2B5EF4-FFF2-40B4-BE49-F238E27FC236}">
                <a16:creationId xmlns:a16="http://schemas.microsoft.com/office/drawing/2014/main" id="{54BE8C67-2D9E-89DE-3FC9-F687AF3E255A}"/>
              </a:ext>
            </a:extLst>
          </p:cNvPr>
          <p:cNvSpPr>
            <a:spLocks noGrp="1"/>
          </p:cNvSpPr>
          <p:nvPr>
            <p:ph type="subTitle" idx="1"/>
          </p:nvPr>
        </p:nvSpPr>
        <p:spPr/>
        <p:txBody>
          <a:bodyPr>
            <a:normAutofit lnSpcReduction="10000"/>
          </a:bodyPr>
          <a:lstStyle/>
          <a:p>
            <a:r>
              <a:rPr lang="he-IL" sz="3600" dirty="0"/>
              <a:t>איך למעשה מחלקים נכסי ירושה שנתקבל בן הזוג? </a:t>
            </a:r>
          </a:p>
        </p:txBody>
      </p:sp>
    </p:spTree>
    <p:extLst>
      <p:ext uri="{BB962C8B-B14F-4D97-AF65-F5344CB8AC3E}">
        <p14:creationId xmlns:p14="http://schemas.microsoft.com/office/powerpoint/2010/main" val="3074989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8429FD02-0695-C9DC-F122-9D802EFF3CDA}"/>
              </a:ext>
            </a:extLst>
          </p:cNvPr>
          <p:cNvSpPr>
            <a:spLocks noGrp="1"/>
          </p:cNvSpPr>
          <p:nvPr>
            <p:ph idx="1"/>
          </p:nvPr>
        </p:nvSpPr>
        <p:spPr>
          <a:xfrm>
            <a:off x="542925" y="1106791"/>
            <a:ext cx="11401425" cy="5600699"/>
          </a:xfrm>
        </p:spPr>
        <p:txBody>
          <a:bodyPr>
            <a:normAutofit/>
          </a:bodyPr>
          <a:lstStyle/>
          <a:p>
            <a:pPr marL="0" indent="0" algn="just" rtl="1">
              <a:lnSpc>
                <a:spcPct val="150000"/>
              </a:lnSpc>
              <a:buNone/>
            </a:pPr>
            <a:r>
              <a:rPr lang="he-IL" sz="2600" dirty="0">
                <a:solidFill>
                  <a:srgbClr val="0070C0"/>
                </a:solidFill>
                <a:latin typeface="Arial" panose="020B0604020202020204" pitchFamily="34" charset="0"/>
                <a:cs typeface="+mj-cs"/>
              </a:rPr>
              <a:t>ובאשר לספרות </a:t>
            </a:r>
            <a:r>
              <a:rPr lang="he-IL" dirty="0">
                <a:solidFill>
                  <a:srgbClr val="0070C0"/>
                </a:solidFill>
                <a:latin typeface="Arial" panose="020B0604020202020204" pitchFamily="34" charset="0"/>
                <a:cs typeface="+mj-cs"/>
                <a:sym typeface="Wingdings" panose="05000000000000000000" pitchFamily="2" charset="2"/>
              </a:rPr>
              <a:t></a:t>
            </a:r>
            <a:r>
              <a:rPr lang="he-IL" dirty="0">
                <a:solidFill>
                  <a:srgbClr val="0070C0"/>
                </a:solidFill>
                <a:latin typeface="Arial" panose="020B0604020202020204" pitchFamily="34" charset="0"/>
                <a:cs typeface="+mj-cs"/>
              </a:rPr>
              <a:t> </a:t>
            </a:r>
            <a:r>
              <a:rPr lang="he-IL" sz="1800" dirty="0">
                <a:effectLst/>
                <a:latin typeface="Arial" panose="020B0604020202020204" pitchFamily="34" charset="0"/>
                <a:ea typeface="Times New Roman" panose="02020603050405020304" pitchFamily="18" charset="0"/>
                <a:cs typeface="+mj-cs"/>
              </a:rPr>
              <a:t>פרופסור שחר ליפשיץ במאמרו "</a:t>
            </a:r>
            <a:r>
              <a:rPr lang="he-IL" sz="1800" b="1" dirty="0">
                <a:effectLst/>
                <a:latin typeface="Arial" panose="020B0604020202020204" pitchFamily="34" charset="0"/>
                <a:ea typeface="Times New Roman" panose="02020603050405020304" pitchFamily="18" charset="0"/>
                <a:cs typeface="+mj-cs"/>
              </a:rPr>
              <a:t>יחסי משפחה וממון" אתגרים ומשימות בעקבות תיקון מספר 4 ל</a:t>
            </a:r>
            <a:r>
              <a:rPr lang="he-IL" sz="1800" b="1" u="sng" dirty="0">
                <a:solidFill>
                  <a:srgbClr val="0000FF"/>
                </a:solidFill>
                <a:effectLst/>
                <a:latin typeface="Arial" panose="020B0604020202020204" pitchFamily="34" charset="0"/>
                <a:ea typeface="Times New Roman" panose="02020603050405020304" pitchFamily="18" charset="0"/>
                <a:cs typeface="+mj-cs"/>
                <a:hlinkClick r:id="rId2"/>
              </a:rPr>
              <a:t>חוק יחסי ממון</a:t>
            </a:r>
            <a:r>
              <a:rPr lang="he-IL" sz="1800" dirty="0">
                <a:effectLst/>
                <a:latin typeface="Arial" panose="020B0604020202020204" pitchFamily="34" charset="0"/>
                <a:ea typeface="Times New Roman" panose="02020603050405020304" pitchFamily="18" charset="0"/>
                <a:cs typeface="+mj-cs"/>
              </a:rPr>
              <a:t>" </a:t>
            </a:r>
            <a:r>
              <a:rPr lang="he-IL" sz="1800" b="1" dirty="0">
                <a:effectLst/>
                <a:latin typeface="Arial" panose="020B0604020202020204" pitchFamily="34" charset="0"/>
                <a:ea typeface="Times New Roman" panose="02020603050405020304" pitchFamily="18" charset="0"/>
                <a:cs typeface="+mj-cs"/>
              </a:rPr>
              <a:t>חוקים</a:t>
            </a:r>
            <a:r>
              <a:rPr lang="he-IL" sz="1800" dirty="0">
                <a:effectLst/>
                <a:latin typeface="Arial" panose="020B0604020202020204" pitchFamily="34" charset="0"/>
                <a:ea typeface="Times New Roman" panose="02020603050405020304" pitchFamily="18" charset="0"/>
                <a:cs typeface="+mj-cs"/>
              </a:rPr>
              <a:t> א' (2009) 227, מציין שני חריגים לכלל של </a:t>
            </a:r>
            <a:r>
              <a:rPr lang="he-IL" sz="1800" dirty="0">
                <a:solidFill>
                  <a:srgbClr val="0070C0"/>
                </a:solidFill>
                <a:effectLst/>
                <a:latin typeface="Arial" panose="020B0604020202020204" pitchFamily="34" charset="0"/>
                <a:ea typeface="Times New Roman" panose="02020603050405020304" pitchFamily="18" charset="0"/>
                <a:cs typeface="+mj-cs"/>
              </a:rPr>
              <a:t>"טעם הפרי כטעם העץ" </a:t>
            </a:r>
            <a:r>
              <a:rPr lang="he-IL" sz="1800" dirty="0">
                <a:effectLst/>
                <a:latin typeface="Arial" panose="020B0604020202020204" pitchFamily="34" charset="0"/>
                <a:ea typeface="Times New Roman" panose="02020603050405020304" pitchFamily="18" charset="0"/>
                <a:cs typeface="+mj-cs"/>
              </a:rPr>
              <a:t>הקובע כי דין פירות הנכסים שאינם בני איזון כדין הנכסים: </a:t>
            </a:r>
            <a:endParaRPr lang="en-US" sz="1800" dirty="0">
              <a:effectLst/>
              <a:latin typeface="Times New Roman" panose="02020603050405020304" pitchFamily="18" charset="0"/>
              <a:ea typeface="Times New Roman" panose="02020603050405020304" pitchFamily="18" charset="0"/>
              <a:cs typeface="+mj-cs"/>
            </a:endParaRPr>
          </a:p>
          <a:p>
            <a:pPr marL="0" indent="0" algn="just" rtl="1">
              <a:lnSpc>
                <a:spcPct val="150000"/>
              </a:lnSpc>
              <a:buNone/>
            </a:pPr>
            <a:r>
              <a:rPr lang="he-IL" sz="1800" b="1" dirty="0">
                <a:effectLst/>
                <a:latin typeface="Arial" panose="020B0604020202020204" pitchFamily="34" charset="0"/>
                <a:ea typeface="Times New Roman" panose="02020603050405020304" pitchFamily="18" charset="0"/>
                <a:cs typeface="+mj-cs"/>
              </a:rPr>
              <a:t>	"על פי החריגים הללו פירות השבחה או תחליפים של נכסים פרטיים ייחשבו לנכסים ברי איזון בשני 	מצבים: 	הראשון, כאשר השבחת הנכס הפרטי דורשת מאמץ מתמשך במהלך הנישואים כגון טיפול בתיק 	השקעות על 	ידי בן 	זוג המטפל בתיקו האישי כחלק מעבודתו המקצועית, השבחת ערך של חברה פרטית על 	ידי בעל מניות העובד גם כמנהל בחברה או השבחת והשכרת נדל"ן הנעשית במהלך הנישואים בהיקף 	רחב 	הדורשת הקדשת 	זמן רב ומומחיות. במצבים אלה, יש לראות את תוספת הערך כפרי מאמץ משותף שיש 	לכלול באיזון המשאבים. במצב השני, שיתוף בן הזוג בניהול הנכסים הפרטיים, ערבוב הפירות 	המופקים 	מהנכסים הפרטיים או ערבוב תחליפי הנכס הפרטי עם כלל הנכסים הזוגיים ילמדו על כוונת שיתוף... ולכן 	הפירות והתחליפים ייחשבו כמשותפים".</a:t>
            </a:r>
            <a:r>
              <a:rPr lang="he-IL" sz="1800" dirty="0">
                <a:effectLst/>
                <a:latin typeface="Arial" panose="020B0604020202020204" pitchFamily="34" charset="0"/>
                <a:ea typeface="Times New Roman" panose="02020603050405020304" pitchFamily="18" charset="0"/>
                <a:cs typeface="+mj-cs"/>
              </a:rPr>
              <a:t>(עמודים 266-267).</a:t>
            </a:r>
            <a:endParaRPr lang="en-US" sz="1800" dirty="0">
              <a:effectLst/>
              <a:latin typeface="Times New Roman" panose="02020603050405020304" pitchFamily="18" charset="0"/>
              <a:ea typeface="Times New Roman" panose="02020603050405020304" pitchFamily="18" charset="0"/>
              <a:cs typeface="+mj-cs"/>
            </a:endParaRPr>
          </a:p>
          <a:p>
            <a:pPr marL="0" indent="0">
              <a:buNone/>
            </a:pPr>
            <a:endParaRPr lang="he-IL" dirty="0">
              <a:latin typeface="Arial" panose="020B0604020202020204" pitchFamily="34" charset="0"/>
              <a:cs typeface="David" panose="020E0502060401010101" pitchFamily="34" charset="-79"/>
            </a:endParaRPr>
          </a:p>
        </p:txBody>
      </p:sp>
      <p:sp>
        <p:nvSpPr>
          <p:cNvPr id="5" name="תיבת טקסט 4">
            <a:extLst>
              <a:ext uri="{FF2B5EF4-FFF2-40B4-BE49-F238E27FC236}">
                <a16:creationId xmlns:a16="http://schemas.microsoft.com/office/drawing/2014/main" id="{1BDB3959-3BF4-66F3-1420-9D915DB8C51B}"/>
              </a:ext>
            </a:extLst>
          </p:cNvPr>
          <p:cNvSpPr txBox="1"/>
          <p:nvPr/>
        </p:nvSpPr>
        <p:spPr>
          <a:xfrm>
            <a:off x="1314450" y="6315075"/>
            <a:ext cx="8029575" cy="261610"/>
          </a:xfrm>
          <a:prstGeom prst="rect">
            <a:avLst/>
          </a:prstGeom>
          <a:noFill/>
        </p:spPr>
        <p:txBody>
          <a:bodyPr wrap="square" rtlCol="1">
            <a:spAutoFit/>
          </a:bodyPr>
          <a:lstStyle/>
          <a:p>
            <a:r>
              <a:rPr lang="he-IL" sz="1100">
                <a:solidFill>
                  <a:schemeClr val="bg1">
                    <a:lumMod val="50000"/>
                  </a:schemeClr>
                </a:solidFill>
                <a:effectLst/>
                <a:latin typeface="Arial" panose="020B0604020202020204" pitchFamily="34" charset="0"/>
                <a:ea typeface="Times New Roman" panose="02020603050405020304" pitchFamily="18" charset="0"/>
                <a:cs typeface="+mj-cs"/>
              </a:rPr>
              <a:t>פרופסור שחר ליפשיץ במאמרו "</a:t>
            </a:r>
            <a:r>
              <a:rPr lang="he-IL" sz="1100" b="1">
                <a:solidFill>
                  <a:schemeClr val="bg1">
                    <a:lumMod val="50000"/>
                  </a:schemeClr>
                </a:solidFill>
                <a:effectLst/>
                <a:latin typeface="Arial" panose="020B0604020202020204" pitchFamily="34" charset="0"/>
                <a:ea typeface="Times New Roman" panose="02020603050405020304" pitchFamily="18" charset="0"/>
                <a:cs typeface="+mj-cs"/>
              </a:rPr>
              <a:t>יחסי משפחה וממון" אתגרים ומשימות בעקבות תיקון מספר 4 ל</a:t>
            </a:r>
            <a:r>
              <a:rPr lang="he-IL" sz="1100" b="1" u="sng">
                <a:solidFill>
                  <a:schemeClr val="bg1">
                    <a:lumMod val="50000"/>
                  </a:schemeClr>
                </a:solidFill>
                <a:effectLst/>
                <a:latin typeface="Arial" panose="020B0604020202020204" pitchFamily="34" charset="0"/>
                <a:ea typeface="Times New Roman" panose="02020603050405020304" pitchFamily="18" charset="0"/>
                <a:cs typeface="+mj-cs"/>
                <a:hlinkClick r:id="rId2">
                  <a:extLst>
                    <a:ext uri="{A12FA001-AC4F-418D-AE19-62706E023703}">
                      <ahyp:hlinkClr xmlns:ahyp="http://schemas.microsoft.com/office/drawing/2018/hyperlinkcolor" val="tx"/>
                    </a:ext>
                  </a:extLst>
                </a:hlinkClick>
              </a:rPr>
              <a:t>חוק יחסי ממון</a:t>
            </a:r>
            <a:r>
              <a:rPr lang="he-IL" sz="1100">
                <a:solidFill>
                  <a:schemeClr val="bg1">
                    <a:lumMod val="50000"/>
                  </a:schemeClr>
                </a:solidFill>
                <a:effectLst/>
                <a:latin typeface="Arial" panose="020B0604020202020204" pitchFamily="34" charset="0"/>
                <a:ea typeface="Times New Roman" panose="02020603050405020304" pitchFamily="18" charset="0"/>
                <a:cs typeface="+mj-cs"/>
              </a:rPr>
              <a:t>" </a:t>
            </a:r>
            <a:r>
              <a:rPr lang="he-IL" sz="1100" b="1">
                <a:solidFill>
                  <a:schemeClr val="bg1">
                    <a:lumMod val="50000"/>
                  </a:schemeClr>
                </a:solidFill>
                <a:effectLst/>
                <a:latin typeface="Arial" panose="020B0604020202020204" pitchFamily="34" charset="0"/>
                <a:ea typeface="Times New Roman" panose="02020603050405020304" pitchFamily="18" charset="0"/>
                <a:cs typeface="+mj-cs"/>
              </a:rPr>
              <a:t>חוקים</a:t>
            </a:r>
            <a:r>
              <a:rPr lang="he-IL" sz="1100">
                <a:solidFill>
                  <a:schemeClr val="bg1">
                    <a:lumMod val="50000"/>
                  </a:schemeClr>
                </a:solidFill>
                <a:effectLst/>
                <a:latin typeface="Arial" panose="020B0604020202020204" pitchFamily="34" charset="0"/>
                <a:ea typeface="Times New Roman" panose="02020603050405020304" pitchFamily="18" charset="0"/>
                <a:cs typeface="+mj-cs"/>
              </a:rPr>
              <a:t> א' (2009) 227</a:t>
            </a:r>
            <a:endParaRPr lang="he-IL" sz="1100" dirty="0">
              <a:solidFill>
                <a:schemeClr val="bg1">
                  <a:lumMod val="50000"/>
                </a:schemeClr>
              </a:solidFill>
            </a:endParaRPr>
          </a:p>
        </p:txBody>
      </p:sp>
    </p:spTree>
    <p:extLst>
      <p:ext uri="{BB962C8B-B14F-4D97-AF65-F5344CB8AC3E}">
        <p14:creationId xmlns:p14="http://schemas.microsoft.com/office/powerpoint/2010/main" val="2740855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94DD6BD-6468-9EE0-A62C-6FB494298B46}"/>
              </a:ext>
            </a:extLst>
          </p:cNvPr>
          <p:cNvSpPr>
            <a:spLocks noGrp="1"/>
          </p:cNvSpPr>
          <p:nvPr>
            <p:ph type="title"/>
          </p:nvPr>
        </p:nvSpPr>
        <p:spPr>
          <a:xfrm>
            <a:off x="1762125" y="628124"/>
            <a:ext cx="10113963" cy="1280890"/>
          </a:xfrm>
        </p:spPr>
        <p:txBody>
          <a:bodyPr/>
          <a:lstStyle/>
          <a:p>
            <a:pPr algn="ctr"/>
            <a:r>
              <a:rPr lang="he-IL" dirty="0"/>
              <a:t>מה בעניין נכס חיצוני שהשבחתו אינה במאמץ משותף ? </a:t>
            </a:r>
          </a:p>
        </p:txBody>
      </p:sp>
      <p:sp>
        <p:nvSpPr>
          <p:cNvPr id="3" name="מציין מיקום תוכן 2">
            <a:extLst>
              <a:ext uri="{FF2B5EF4-FFF2-40B4-BE49-F238E27FC236}">
                <a16:creationId xmlns:a16="http://schemas.microsoft.com/office/drawing/2014/main" id="{FE6C2C72-754F-C683-D3A6-3A6F104ED5BD}"/>
              </a:ext>
            </a:extLst>
          </p:cNvPr>
          <p:cNvSpPr>
            <a:spLocks noGrp="1"/>
          </p:cNvSpPr>
          <p:nvPr>
            <p:ph idx="1"/>
          </p:nvPr>
        </p:nvSpPr>
        <p:spPr/>
        <p:txBody>
          <a:bodyPr>
            <a:normAutofit fontScale="92500" lnSpcReduction="10000"/>
          </a:bodyPr>
          <a:lstStyle/>
          <a:p>
            <a:pPr>
              <a:lnSpc>
                <a:spcPct val="150000"/>
              </a:lnSpc>
            </a:pPr>
            <a:r>
              <a:rPr lang="he-IL" dirty="0"/>
              <a:t>במקרה בו ההשבחה היא כתוצאה של השקעת בן הזוג שהוא בעל הנכס אזי בנסיבות אלו לא קיימות לכאורה מעורבות של בן הזוג שאינו בעל הנכס, ולפיכך אין כל סיבה לחלק את שווי הפירות בין בני הזוג. </a:t>
            </a:r>
          </a:p>
          <a:p>
            <a:pPr>
              <a:lnSpc>
                <a:spcPct val="150000"/>
              </a:lnSpc>
            </a:pPr>
            <a:r>
              <a:rPr lang="he-IL" dirty="0"/>
              <a:t>כך למשל, עבודתו הבלעדית של בן הזוג שהוא בעל הנכס והשקעתו, טרם תקופת הנישואין, ולחילופין ההשקעה בנכס אינה דרשה מאמץ מסוים מבעל הנכס, אזי הנכס יחשב כנכס חיצוני. </a:t>
            </a:r>
          </a:p>
          <a:p>
            <a:pPr>
              <a:lnSpc>
                <a:spcPct val="150000"/>
              </a:lnSpc>
            </a:pPr>
            <a:r>
              <a:rPr lang="he-IL" dirty="0"/>
              <a:t>גם במקרה בו הנכס החיצוני מניב פירותיו מכוח עצמו – אין להכלילו באיזון המשאבים.</a:t>
            </a:r>
          </a:p>
          <a:p>
            <a:pPr>
              <a:lnSpc>
                <a:spcPct val="150000"/>
              </a:lnSpc>
            </a:pPr>
            <a:r>
              <a:rPr lang="he-IL" dirty="0"/>
              <a:t>יש לשים לב כי מקרה כזה הוגדרה בפסיקה כקשה יותר להכרעה. כאשר ההשקעה בנכס על מנת שיישא פירות היא שולית, בעל הנכס נדרש לבצע מספר פעולות בסיסיות על מנת להניע את תהליך הנבת הפירות. </a:t>
            </a:r>
          </a:p>
        </p:txBody>
      </p:sp>
      <p:sp>
        <p:nvSpPr>
          <p:cNvPr id="4" name="מציין מיקום של כותרת תחתונה 3">
            <a:extLst>
              <a:ext uri="{FF2B5EF4-FFF2-40B4-BE49-F238E27FC236}">
                <a16:creationId xmlns:a16="http://schemas.microsoft.com/office/drawing/2014/main" id="{2E918935-3309-CB44-883A-219AE5C19CCF}"/>
              </a:ext>
            </a:extLst>
          </p:cNvPr>
          <p:cNvSpPr>
            <a:spLocks noGrp="1"/>
          </p:cNvSpPr>
          <p:nvPr>
            <p:ph type="ftr" sz="quarter" idx="11"/>
          </p:nvPr>
        </p:nvSpPr>
        <p:spPr>
          <a:xfrm>
            <a:off x="3236912" y="6373933"/>
            <a:ext cx="7619999" cy="365125"/>
          </a:xfrm>
        </p:spPr>
        <p:txBody>
          <a:bodyPr/>
          <a:lstStyle/>
          <a:p>
            <a:pPr algn="r" rtl="1"/>
            <a:r>
              <a:rPr lang="he-IL" dirty="0"/>
              <a:t>1 </a:t>
            </a:r>
            <a:r>
              <a:rPr lang="he-IL" dirty="0" err="1"/>
              <a:t>תמ"ש</a:t>
            </a:r>
            <a:r>
              <a:rPr lang="he-IL" dirty="0"/>
              <a:t> 2792-08 </a:t>
            </a:r>
            <a:r>
              <a:rPr lang="he-IL" dirty="0" err="1"/>
              <a:t>ר.ח</a:t>
            </a:r>
            <a:r>
              <a:rPr lang="he-IL" dirty="0"/>
              <a:t>' נ' ע.ח' (פורסם בנבו 22/11/14) </a:t>
            </a:r>
          </a:p>
          <a:p>
            <a:pPr algn="r" rtl="1"/>
            <a:r>
              <a:rPr lang="he-IL" dirty="0"/>
              <a:t>2. חוק יחסי ממון תשל"ג -1973 </a:t>
            </a:r>
          </a:p>
          <a:p>
            <a:pPr algn="r" rtl="1"/>
            <a:r>
              <a:rPr lang="he-IL" dirty="0"/>
              <a:t>3. פרופ' ליפשיץ  "יחסי משפחה וממון: אתגרים   ומשימות בעקבות תיקון מס' 4 לחוק יחסי ממון" (חוקים א 2009, 227; עמ' 265) </a:t>
            </a:r>
            <a:endParaRPr lang="en-US" dirty="0"/>
          </a:p>
        </p:txBody>
      </p:sp>
      <p:sp>
        <p:nvSpPr>
          <p:cNvPr id="5" name="תיבת טקסט 4">
            <a:extLst>
              <a:ext uri="{FF2B5EF4-FFF2-40B4-BE49-F238E27FC236}">
                <a16:creationId xmlns:a16="http://schemas.microsoft.com/office/drawing/2014/main" id="{A3DF3AE6-1053-1251-01AB-EBE1B2F8A695}"/>
              </a:ext>
            </a:extLst>
          </p:cNvPr>
          <p:cNvSpPr txBox="1"/>
          <p:nvPr/>
        </p:nvSpPr>
        <p:spPr>
          <a:xfrm>
            <a:off x="4437061" y="6110548"/>
            <a:ext cx="6419850" cy="238655"/>
          </a:xfrm>
          <a:prstGeom prst="rect">
            <a:avLst/>
          </a:prstGeom>
          <a:noFill/>
        </p:spPr>
        <p:txBody>
          <a:bodyPr wrap="square" rtlCol="1">
            <a:spAutoFit/>
          </a:bodyPr>
          <a:lstStyle/>
          <a:p>
            <a:pPr algn="r" rtl="1">
              <a:lnSpc>
                <a:spcPts val="1100"/>
              </a:lnSpc>
              <a:tabLst>
                <a:tab pos="2637155" algn="ctr"/>
                <a:tab pos="5274310" algn="r"/>
                <a:tab pos="5277485" algn="r"/>
              </a:tabLst>
            </a:pPr>
            <a:r>
              <a:rPr lang="he-IL" sz="1100" dirty="0" err="1">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תמ"ש</a:t>
            </a:r>
            <a:r>
              <a:rPr lang="he-IL"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 (י-ם) 21342/04  א. ש נ' ד. שפורסם בנבו 24.6.2008 </a:t>
            </a:r>
            <a:endParaRPr lang="en-US"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endParaRPr>
          </a:p>
        </p:txBody>
      </p:sp>
    </p:spTree>
    <p:extLst>
      <p:ext uri="{BB962C8B-B14F-4D97-AF65-F5344CB8AC3E}">
        <p14:creationId xmlns:p14="http://schemas.microsoft.com/office/powerpoint/2010/main" val="1414614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E75291B-BE37-F21C-0420-F9507BE99653}"/>
              </a:ext>
            </a:extLst>
          </p:cNvPr>
          <p:cNvSpPr>
            <a:spLocks noGrp="1"/>
          </p:cNvSpPr>
          <p:nvPr>
            <p:ph type="title"/>
          </p:nvPr>
        </p:nvSpPr>
        <p:spPr>
          <a:xfrm>
            <a:off x="2773900" y="628124"/>
            <a:ext cx="8911687" cy="1280890"/>
          </a:xfrm>
        </p:spPr>
        <p:txBody>
          <a:bodyPr/>
          <a:lstStyle/>
          <a:p>
            <a:r>
              <a:rPr lang="he-IL" dirty="0"/>
              <a:t>פסיקה בעניין השבחה שאינה ברת איזון </a:t>
            </a:r>
            <a:r>
              <a:rPr lang="he-IL" dirty="0">
                <a:sym typeface="Wingdings" panose="05000000000000000000" pitchFamily="2" charset="2"/>
              </a:rPr>
              <a:t></a:t>
            </a:r>
            <a:endParaRPr lang="he-IL" dirty="0"/>
          </a:p>
        </p:txBody>
      </p:sp>
      <p:sp>
        <p:nvSpPr>
          <p:cNvPr id="3" name="מציין מיקום תוכן 2">
            <a:extLst>
              <a:ext uri="{FF2B5EF4-FFF2-40B4-BE49-F238E27FC236}">
                <a16:creationId xmlns:a16="http://schemas.microsoft.com/office/drawing/2014/main" id="{9FE64D6F-7327-F728-0FF5-0EAFB5F86936}"/>
              </a:ext>
            </a:extLst>
          </p:cNvPr>
          <p:cNvSpPr>
            <a:spLocks noGrp="1"/>
          </p:cNvSpPr>
          <p:nvPr>
            <p:ph idx="1"/>
          </p:nvPr>
        </p:nvSpPr>
        <p:spPr>
          <a:xfrm>
            <a:off x="1552575" y="1333500"/>
            <a:ext cx="9963150" cy="4896376"/>
          </a:xfrm>
        </p:spPr>
        <p:txBody>
          <a:bodyPr>
            <a:normAutofit fontScale="92500" lnSpcReduction="10000"/>
          </a:bodyPr>
          <a:lstStyle/>
          <a:p>
            <a:pPr marL="0" indent="0">
              <a:lnSpc>
                <a:spcPct val="160000"/>
              </a:lnSpc>
              <a:buNone/>
            </a:pPr>
            <a:r>
              <a:rPr lang="he-IL" sz="1800" dirty="0">
                <a:solidFill>
                  <a:srgbClr val="0070C0"/>
                </a:solidFill>
                <a:effectLst/>
                <a:ea typeface="Times New Roman" panose="02020603050405020304" pitchFamily="18" charset="0"/>
                <a:cs typeface="+mj-cs"/>
              </a:rPr>
              <a:t>לעניין זה יפים דבריה של כבוד השופטת נילי מימון בפסק הדין </a:t>
            </a:r>
            <a:r>
              <a:rPr lang="he-IL" dirty="0" err="1">
                <a:solidFill>
                  <a:srgbClr val="0070C0"/>
                </a:solidFill>
                <a:cs typeface="+mj-cs"/>
              </a:rPr>
              <a:t>בתמ"ש</a:t>
            </a:r>
            <a:r>
              <a:rPr lang="he-IL" dirty="0">
                <a:solidFill>
                  <a:srgbClr val="0070C0"/>
                </a:solidFill>
                <a:cs typeface="+mj-cs"/>
              </a:rPr>
              <a:t> (י-ם) 21342/04 א. ש נ' ד. ש (פורסם בנבו 24.6.2008) כדלקמן</a:t>
            </a:r>
            <a:r>
              <a:rPr lang="he-IL" dirty="0">
                <a:cs typeface="+mj-cs"/>
              </a:rPr>
              <a:t>: </a:t>
            </a:r>
          </a:p>
          <a:p>
            <a:pPr marL="0" indent="0">
              <a:lnSpc>
                <a:spcPct val="160000"/>
              </a:lnSpc>
              <a:buNone/>
            </a:pPr>
            <a:r>
              <a:rPr lang="he-IL" sz="1800" dirty="0">
                <a:effectLst/>
                <a:ea typeface="Times New Roman" panose="02020603050405020304" pitchFamily="18" charset="0"/>
                <a:cs typeface="+mj-cs"/>
              </a:rPr>
              <a:t>"</a:t>
            </a:r>
            <a:r>
              <a:rPr lang="he-IL" sz="1800" b="1" dirty="0">
                <a:effectLst/>
                <a:ea typeface="Times New Roman" panose="02020603050405020304" pitchFamily="18" charset="0"/>
                <a:cs typeface="+mj-cs"/>
              </a:rPr>
              <a:t>במסגרת </a:t>
            </a:r>
            <a:r>
              <a:rPr lang="he-IL" sz="1800" b="1" u="sng" dirty="0">
                <a:solidFill>
                  <a:srgbClr val="0000FF"/>
                </a:solidFill>
                <a:effectLst/>
                <a:ea typeface="Times New Roman" panose="02020603050405020304" pitchFamily="18" charset="0"/>
                <a:cs typeface="+mj-cs"/>
                <a:hlinkClick r:id="rId2"/>
              </a:rPr>
              <a:t>סעיף 5</a:t>
            </a:r>
            <a:r>
              <a:rPr lang="he-IL" sz="1800" b="1" dirty="0">
                <a:effectLst/>
                <a:ea typeface="Times New Roman" panose="02020603050405020304" pitchFamily="18" charset="0"/>
                <a:cs typeface="+mj-cs"/>
              </a:rPr>
              <a:t> ל</a:t>
            </a:r>
            <a:r>
              <a:rPr lang="he-IL" sz="1800" b="1" u="sng" dirty="0">
                <a:solidFill>
                  <a:srgbClr val="0000FF"/>
                </a:solidFill>
                <a:effectLst/>
                <a:ea typeface="Times New Roman" panose="02020603050405020304" pitchFamily="18" charset="0"/>
                <a:cs typeface="+mj-cs"/>
                <a:hlinkClick r:id="rId3"/>
              </a:rPr>
              <a:t>חוק יחסי ממון בין בני זוג</a:t>
            </a:r>
            <a:r>
              <a:rPr lang="he-IL" sz="1800" b="1" dirty="0">
                <a:effectLst/>
                <a:ea typeface="Times New Roman" panose="02020603050405020304" pitchFamily="18" charset="0"/>
                <a:cs typeface="+mj-cs"/>
              </a:rPr>
              <a:t>, מביאה למסקנה כי הם עצמם נחשבים, באופן עקרוני, לנכס חיצוני. זאת ניתן ללמוד גם מכך שהאמור בהצעת חוק תשל"ז לפיו פירות ותחלוף של נכס "חיצוני" שייכים לרכוש המשותף, לא התקבל ובסופו של יום, קרי, בחוק כפי שחוקק, לא נקבע כך, לא הוזכרו פירות נכס "חיצוני" על אף שכאמור הצעת החוק ציינה אותם כנכס משותף; אם כן, </a:t>
            </a:r>
            <a:r>
              <a:rPr lang="he-IL" sz="1800" b="1" u="sng" dirty="0">
                <a:solidFill>
                  <a:srgbClr val="0000FF"/>
                </a:solidFill>
                <a:effectLst/>
                <a:ea typeface="Times New Roman" panose="02020603050405020304" pitchFamily="18" charset="0"/>
                <a:cs typeface="+mj-cs"/>
                <a:hlinkClick r:id="rId3"/>
              </a:rPr>
              <a:t>חוק יחסי ממון בין בני זוג</a:t>
            </a:r>
            <a:r>
              <a:rPr lang="he-IL" sz="1800" b="1" dirty="0">
                <a:effectLst/>
                <a:ea typeface="Times New Roman" panose="02020603050405020304" pitchFamily="18" charset="0"/>
                <a:cs typeface="+mj-cs"/>
              </a:rPr>
              <a:t> לא כלל פירות נכסים חיצוניים בנכסי האיזון.".... </a:t>
            </a:r>
          </a:p>
          <a:p>
            <a:pPr marL="0" indent="0">
              <a:lnSpc>
                <a:spcPct val="160000"/>
              </a:lnSpc>
              <a:buNone/>
            </a:pPr>
            <a:r>
              <a:rPr lang="he-IL" dirty="0">
                <a:solidFill>
                  <a:srgbClr val="0070C0"/>
                </a:solidFill>
                <a:cs typeface="+mj-cs"/>
              </a:rPr>
              <a:t>עוד לעניין זה כבוד השופטת רונית גורביץ' בפסק דין </a:t>
            </a:r>
            <a:r>
              <a:rPr lang="he-IL" dirty="0" err="1">
                <a:solidFill>
                  <a:srgbClr val="0070C0"/>
                </a:solidFill>
                <a:cs typeface="+mj-cs"/>
              </a:rPr>
              <a:t>תמ"ש</a:t>
            </a:r>
            <a:r>
              <a:rPr lang="he-IL" dirty="0">
                <a:solidFill>
                  <a:srgbClr val="0070C0"/>
                </a:solidFill>
                <a:cs typeface="+mj-cs"/>
              </a:rPr>
              <a:t> 2792-08 </a:t>
            </a:r>
            <a:r>
              <a:rPr lang="he-IL" dirty="0" err="1">
                <a:solidFill>
                  <a:srgbClr val="0070C0"/>
                </a:solidFill>
                <a:cs typeface="+mj-cs"/>
              </a:rPr>
              <a:t>ר.ח</a:t>
            </a:r>
            <a:r>
              <a:rPr lang="he-IL" dirty="0">
                <a:solidFill>
                  <a:srgbClr val="0070C0"/>
                </a:solidFill>
                <a:cs typeface="+mj-cs"/>
              </a:rPr>
              <a:t>' נ' ע.ח' (פורסם בנבו 22/11/14) כדלקמן: </a:t>
            </a:r>
          </a:p>
          <a:p>
            <a:pPr marL="0" indent="0">
              <a:lnSpc>
                <a:spcPct val="160000"/>
              </a:lnSpc>
              <a:buNone/>
            </a:pPr>
            <a:r>
              <a:rPr lang="he-IL" sz="1800" b="1" dirty="0">
                <a:effectLst/>
                <a:latin typeface="Times New Roman" panose="02020603050405020304" pitchFamily="18" charset="0"/>
                <a:ea typeface="Times New Roman" panose="02020603050405020304" pitchFamily="18" charset="0"/>
                <a:cs typeface="+mj-cs"/>
              </a:rPr>
              <a:t>"לגבי השבחה הנובעת מנסיבות חיצוניות, כגון תנודות בשוק ההון או בשוק הנדל"ן </a:t>
            </a:r>
            <a:r>
              <a:rPr lang="he-IL" sz="1800" b="1" dirty="0" err="1">
                <a:effectLst/>
                <a:latin typeface="Times New Roman" panose="02020603050405020304" pitchFamily="18" charset="0"/>
                <a:ea typeface="Times New Roman" panose="02020603050405020304" pitchFamily="18" charset="0"/>
                <a:cs typeface="+mj-cs"/>
              </a:rPr>
              <a:t>וכיוצ"ב</a:t>
            </a:r>
            <a:r>
              <a:rPr lang="he-IL" sz="1800" b="1" dirty="0">
                <a:effectLst/>
                <a:latin typeface="Times New Roman" panose="02020603050405020304" pitchFamily="18" charset="0"/>
                <a:ea typeface="Times New Roman" panose="02020603050405020304" pitchFamily="18" charset="0"/>
                <a:cs typeface="+mj-cs"/>
              </a:rPr>
              <a:t>, שהינה במהותה הנכס עצמו ללא התערבות הבעלים או בן-זוגו, נפסק כי יש לזהות השבחה ממין זה עם הנכס, ולהחיל עליה את אותו הדין החל על הנכס קרי – הוצאה מגדרי האיזון כאשר הנכס עצמו איננו בר איזון." </a:t>
            </a:r>
            <a:endParaRPr lang="en-US" sz="1800" b="1" dirty="0">
              <a:effectLst/>
              <a:latin typeface="Calibri" panose="020F0502020204030204" pitchFamily="34" charset="0"/>
              <a:ea typeface="Calibri" panose="020F0502020204030204" pitchFamily="34" charset="0"/>
              <a:cs typeface="+mj-cs"/>
            </a:endParaRPr>
          </a:p>
          <a:p>
            <a:pPr marL="0" indent="0">
              <a:buNone/>
            </a:pPr>
            <a:endParaRPr lang="he-IL" sz="1800" dirty="0">
              <a:effectLst/>
              <a:latin typeface="Times New Roman" panose="02020603050405020304" pitchFamily="18" charset="0"/>
              <a:ea typeface="Times New Roman" panose="02020603050405020304" pitchFamily="18" charset="0"/>
              <a:cs typeface="David" panose="020E0502060401010101" pitchFamily="34" charset="-79"/>
            </a:endParaRPr>
          </a:p>
        </p:txBody>
      </p:sp>
      <p:sp>
        <p:nvSpPr>
          <p:cNvPr id="4" name="מציין מיקום של כותרת תחתונה 3">
            <a:extLst>
              <a:ext uri="{FF2B5EF4-FFF2-40B4-BE49-F238E27FC236}">
                <a16:creationId xmlns:a16="http://schemas.microsoft.com/office/drawing/2014/main" id="{EA7DBEE9-3D4D-5F3D-FAC6-CDA00668D282}"/>
              </a:ext>
            </a:extLst>
          </p:cNvPr>
          <p:cNvSpPr>
            <a:spLocks noGrp="1"/>
          </p:cNvSpPr>
          <p:nvPr>
            <p:ph type="ftr" sz="quarter" idx="11"/>
          </p:nvPr>
        </p:nvSpPr>
        <p:spPr>
          <a:xfrm>
            <a:off x="2703512" y="6469060"/>
            <a:ext cx="7619999" cy="365125"/>
          </a:xfrm>
        </p:spPr>
        <p:txBody>
          <a:bodyPr/>
          <a:lstStyle/>
          <a:p>
            <a:pPr algn="r" rtl="1"/>
            <a:r>
              <a:rPr lang="he-IL" dirty="0"/>
              <a:t>1 </a:t>
            </a:r>
            <a:r>
              <a:rPr lang="he-IL" dirty="0" err="1"/>
              <a:t>תמ"ש</a:t>
            </a:r>
            <a:r>
              <a:rPr lang="he-IL" dirty="0"/>
              <a:t> 2792-08 </a:t>
            </a:r>
            <a:r>
              <a:rPr lang="he-IL" dirty="0" err="1"/>
              <a:t>ר.ח</a:t>
            </a:r>
            <a:r>
              <a:rPr lang="he-IL" dirty="0"/>
              <a:t>'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5" name="תיבת טקסט 4">
            <a:extLst>
              <a:ext uri="{FF2B5EF4-FFF2-40B4-BE49-F238E27FC236}">
                <a16:creationId xmlns:a16="http://schemas.microsoft.com/office/drawing/2014/main" id="{6783B5A6-860A-C49B-D57A-A54FA553672B}"/>
              </a:ext>
            </a:extLst>
          </p:cNvPr>
          <p:cNvSpPr txBox="1"/>
          <p:nvPr/>
        </p:nvSpPr>
        <p:spPr>
          <a:xfrm>
            <a:off x="3836986" y="6230405"/>
            <a:ext cx="6419850" cy="238655"/>
          </a:xfrm>
          <a:prstGeom prst="rect">
            <a:avLst/>
          </a:prstGeom>
          <a:noFill/>
        </p:spPr>
        <p:txBody>
          <a:bodyPr wrap="square" rtlCol="1">
            <a:spAutoFit/>
          </a:bodyPr>
          <a:lstStyle/>
          <a:p>
            <a:pPr algn="r" rtl="1">
              <a:lnSpc>
                <a:spcPts val="1100"/>
              </a:lnSpc>
              <a:tabLst>
                <a:tab pos="2637155" algn="ctr"/>
                <a:tab pos="5274310" algn="r"/>
                <a:tab pos="5277485" algn="r"/>
              </a:tabLst>
            </a:pPr>
            <a:r>
              <a:rPr lang="he-IL" sz="1100" dirty="0" err="1">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תמ"ש</a:t>
            </a:r>
            <a:r>
              <a:rPr lang="he-IL"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 (י-ם) 21342/04  א. ש נ' ד. שפורסם בנבו 24.6.2008 </a:t>
            </a:r>
            <a:endParaRPr lang="en-US"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endParaRPr>
          </a:p>
        </p:txBody>
      </p:sp>
    </p:spTree>
    <p:extLst>
      <p:ext uri="{BB962C8B-B14F-4D97-AF65-F5344CB8AC3E}">
        <p14:creationId xmlns:p14="http://schemas.microsoft.com/office/powerpoint/2010/main" val="2708435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FCC1CB7-FE16-0165-6AD6-D051219077B7}"/>
              </a:ext>
            </a:extLst>
          </p:cNvPr>
          <p:cNvSpPr>
            <a:spLocks noGrp="1"/>
          </p:cNvSpPr>
          <p:nvPr>
            <p:ph type="title"/>
          </p:nvPr>
        </p:nvSpPr>
        <p:spPr/>
        <p:txBody>
          <a:bodyPr/>
          <a:lstStyle/>
          <a:p>
            <a:pPr algn="ctr"/>
            <a:r>
              <a:rPr lang="he-IL" dirty="0"/>
              <a:t>מה באשר השקעה יחידה של בן הזוג שהוא בעל הנכס, אך בתוך תקופת הנישואין ?</a:t>
            </a:r>
            <a:r>
              <a:rPr lang="en-US" dirty="0"/>
              <a:t> </a:t>
            </a:r>
            <a:endParaRPr lang="he-IL" dirty="0"/>
          </a:p>
        </p:txBody>
      </p:sp>
      <p:sp>
        <p:nvSpPr>
          <p:cNvPr id="3" name="מציין מיקום תוכן 2">
            <a:extLst>
              <a:ext uri="{FF2B5EF4-FFF2-40B4-BE49-F238E27FC236}">
                <a16:creationId xmlns:a16="http://schemas.microsoft.com/office/drawing/2014/main" id="{65405769-26D5-0412-0E75-820412057F36}"/>
              </a:ext>
            </a:extLst>
          </p:cNvPr>
          <p:cNvSpPr>
            <a:spLocks noGrp="1"/>
          </p:cNvSpPr>
          <p:nvPr>
            <p:ph idx="1"/>
          </p:nvPr>
        </p:nvSpPr>
        <p:spPr/>
        <p:txBody>
          <a:bodyPr/>
          <a:lstStyle/>
          <a:p>
            <a:pPr>
              <a:lnSpc>
                <a:spcPct val="150000"/>
              </a:lnSpc>
            </a:pPr>
            <a:r>
              <a:rPr lang="he-IL" dirty="0"/>
              <a:t>לצורך ההשוואה, יש לשים לב לעובדה כי כאשר בן הזוג שהוא בעל הנכס משקיע בנכס לבדו, לגמרי בעצמו, ובן הזוג השני שאינו בעל הנכס מנהל באופן בלעדי את משק הבית המשותף ומאמציו אינם בנכס אך ניכר כי משאביו ומאמציו –קרי זמנו ומשכורתו מושקעים בניהול משק הבית – אזי, פירות הנכס החיצוני </a:t>
            </a:r>
            <a:r>
              <a:rPr lang="he-IL" sz="2400" b="1" dirty="0"/>
              <a:t>הינם ברי איזון. </a:t>
            </a:r>
          </a:p>
          <a:p>
            <a:pPr>
              <a:lnSpc>
                <a:spcPct val="150000"/>
              </a:lnSpc>
            </a:pPr>
            <a:r>
              <a:rPr lang="he-IL" b="1" dirty="0"/>
              <a:t>דוגמא נוספת לעניין, </a:t>
            </a:r>
            <a:r>
              <a:rPr lang="he-IL" dirty="0"/>
              <a:t>כאשר בן הזוג משקיע מזמנו במהלך תקופת הנישואין ופירות הנכס החיצוני מגיעים במהלך שנות תקופת הנישואין, ניתן להכיר בפירות אלו כברי איזון וכנכס חדש ועצמאי ונפרד מהנכס החיצוני. </a:t>
            </a:r>
            <a:endParaRPr lang="he-IL" b="1" dirty="0"/>
          </a:p>
          <a:p>
            <a:endParaRPr lang="he-IL" b="1" dirty="0"/>
          </a:p>
        </p:txBody>
      </p:sp>
      <p:sp>
        <p:nvSpPr>
          <p:cNvPr id="4" name="מציין מיקום של כותרת תחתונה 3">
            <a:extLst>
              <a:ext uri="{FF2B5EF4-FFF2-40B4-BE49-F238E27FC236}">
                <a16:creationId xmlns:a16="http://schemas.microsoft.com/office/drawing/2014/main" id="{282DFB59-AB27-F3A7-76A1-F9CD6ADD6FA5}"/>
              </a:ext>
            </a:extLst>
          </p:cNvPr>
          <p:cNvSpPr>
            <a:spLocks noGrp="1"/>
          </p:cNvSpPr>
          <p:nvPr>
            <p:ph type="ftr" sz="quarter" idx="11"/>
          </p:nvPr>
        </p:nvSpPr>
        <p:spPr/>
        <p:txBody>
          <a:bodyPr/>
          <a:lstStyle/>
          <a:p>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Tree>
    <p:extLst>
      <p:ext uri="{BB962C8B-B14F-4D97-AF65-F5344CB8AC3E}">
        <p14:creationId xmlns:p14="http://schemas.microsoft.com/office/powerpoint/2010/main" val="1377250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157DD1-D5DA-5CFA-EA86-BEA412DEB8CA}"/>
              </a:ext>
            </a:extLst>
          </p:cNvPr>
          <p:cNvSpPr>
            <a:spLocks noGrp="1"/>
          </p:cNvSpPr>
          <p:nvPr>
            <p:ph type="title"/>
          </p:nvPr>
        </p:nvSpPr>
        <p:spPr>
          <a:xfrm>
            <a:off x="2592925" y="624110"/>
            <a:ext cx="8911687" cy="776065"/>
          </a:xfrm>
        </p:spPr>
        <p:txBody>
          <a:bodyPr/>
          <a:lstStyle/>
          <a:p>
            <a:pPr algn="ctr"/>
            <a:r>
              <a:rPr lang="he-IL" dirty="0"/>
              <a:t>וכך נקבע בפסיקה </a:t>
            </a:r>
            <a:r>
              <a:rPr lang="he-IL" dirty="0">
                <a:sym typeface="Wingdings" panose="05000000000000000000" pitchFamily="2" charset="2"/>
              </a:rPr>
              <a:t> </a:t>
            </a:r>
            <a:endParaRPr lang="he-IL" dirty="0"/>
          </a:p>
        </p:txBody>
      </p:sp>
      <p:sp>
        <p:nvSpPr>
          <p:cNvPr id="3" name="מציין מיקום תוכן 2">
            <a:extLst>
              <a:ext uri="{FF2B5EF4-FFF2-40B4-BE49-F238E27FC236}">
                <a16:creationId xmlns:a16="http://schemas.microsoft.com/office/drawing/2014/main" id="{0C5E9CF6-53BC-31CE-2A00-C79EF65F0229}"/>
              </a:ext>
            </a:extLst>
          </p:cNvPr>
          <p:cNvSpPr>
            <a:spLocks noGrp="1"/>
          </p:cNvSpPr>
          <p:nvPr>
            <p:ph idx="1"/>
          </p:nvPr>
        </p:nvSpPr>
        <p:spPr>
          <a:xfrm>
            <a:off x="1809751" y="1400175"/>
            <a:ext cx="9694862" cy="5391150"/>
          </a:xfrm>
        </p:spPr>
        <p:txBody>
          <a:bodyPr>
            <a:normAutofit fontScale="92500" lnSpcReduction="20000"/>
          </a:bodyPr>
          <a:lstStyle/>
          <a:p>
            <a:pPr marL="0" indent="0">
              <a:lnSpc>
                <a:spcPct val="150000"/>
              </a:lnSpc>
              <a:buNone/>
            </a:pPr>
            <a:r>
              <a:rPr lang="he-IL" dirty="0">
                <a:solidFill>
                  <a:srgbClr val="0070C0"/>
                </a:solidFill>
                <a:cs typeface="+mj-cs"/>
              </a:rPr>
              <a:t>לעניין זה כבוד השופטת רונית גורביץ' בפסק דין </a:t>
            </a:r>
            <a:r>
              <a:rPr lang="he-IL" dirty="0" err="1">
                <a:solidFill>
                  <a:srgbClr val="0070C0"/>
                </a:solidFill>
                <a:cs typeface="+mj-cs"/>
              </a:rPr>
              <a:t>תמ"ש</a:t>
            </a:r>
            <a:r>
              <a:rPr lang="he-IL" dirty="0">
                <a:solidFill>
                  <a:srgbClr val="0070C0"/>
                </a:solidFill>
                <a:cs typeface="+mj-cs"/>
              </a:rPr>
              <a:t> 2792-08 </a:t>
            </a:r>
            <a:r>
              <a:rPr lang="he-IL" dirty="0" err="1">
                <a:solidFill>
                  <a:srgbClr val="0070C0"/>
                </a:solidFill>
                <a:cs typeface="+mj-cs"/>
              </a:rPr>
              <a:t>ר.ח</a:t>
            </a:r>
            <a:r>
              <a:rPr lang="he-IL" dirty="0">
                <a:solidFill>
                  <a:srgbClr val="0070C0"/>
                </a:solidFill>
                <a:cs typeface="+mj-cs"/>
              </a:rPr>
              <a:t>' נ' ע.ח' (פורסם בנבו 22/11/14) קובעת כדלקמן: </a:t>
            </a:r>
            <a:endParaRPr lang="he-IL" sz="1800" dirty="0">
              <a:effectLst/>
              <a:latin typeface="Times New Roman" panose="02020603050405020304" pitchFamily="18" charset="0"/>
              <a:ea typeface="Times New Roman" panose="02020603050405020304" pitchFamily="18" charset="0"/>
              <a:cs typeface="+mj-cs"/>
            </a:endParaRPr>
          </a:p>
          <a:p>
            <a:pPr marL="0" indent="0">
              <a:lnSpc>
                <a:spcPct val="150000"/>
              </a:lnSpc>
              <a:buNone/>
            </a:pPr>
            <a:r>
              <a:rPr lang="he-IL" sz="1800" b="1" dirty="0">
                <a:effectLst/>
                <a:latin typeface="Times New Roman" panose="02020603050405020304" pitchFamily="18" charset="0"/>
                <a:ea typeface="Times New Roman" panose="02020603050405020304" pitchFamily="18" charset="0"/>
                <a:cs typeface="+mj-cs"/>
              </a:rPr>
              <a:t>"על אף קושי זה, פוסק בית משפט </a:t>
            </a:r>
            <a:r>
              <a:rPr lang="he-IL" sz="1800" b="1" dirty="0" err="1">
                <a:effectLst/>
                <a:latin typeface="Times New Roman" panose="02020603050405020304" pitchFamily="18" charset="0"/>
                <a:ea typeface="Times New Roman" panose="02020603050405020304" pitchFamily="18" charset="0"/>
                <a:cs typeface="+mj-cs"/>
              </a:rPr>
              <a:t>ב</a:t>
            </a:r>
            <a:r>
              <a:rPr lang="he-IL" sz="1800" b="1" u="sng" dirty="0" err="1">
                <a:solidFill>
                  <a:srgbClr val="0000FF"/>
                </a:solidFill>
                <a:effectLst/>
                <a:latin typeface="Times New Roman" panose="02020603050405020304" pitchFamily="18" charset="0"/>
                <a:ea typeface="Times New Roman" panose="02020603050405020304" pitchFamily="18" charset="0"/>
                <a:cs typeface="+mj-cs"/>
                <a:hlinkClick r:id="rId2"/>
              </a:rPr>
              <a:t>תמ"ש</a:t>
            </a:r>
            <a:r>
              <a:rPr lang="he-IL" sz="1800" b="1" u="sng" dirty="0">
                <a:solidFill>
                  <a:srgbClr val="0000FF"/>
                </a:solidFill>
                <a:effectLst/>
                <a:latin typeface="Times New Roman" panose="02020603050405020304" pitchFamily="18" charset="0"/>
                <a:ea typeface="Times New Roman" panose="02020603050405020304" pitchFamily="18" charset="0"/>
                <a:cs typeface="+mj-cs"/>
                <a:hlinkClick r:id="rId2"/>
              </a:rPr>
              <a:t> 21342/04</a:t>
            </a:r>
            <a:r>
              <a:rPr lang="he-IL" sz="1800" b="1" dirty="0">
                <a:effectLst/>
                <a:latin typeface="Times New Roman" panose="02020603050405020304" pitchFamily="18" charset="0"/>
                <a:ea typeface="Times New Roman" panose="02020603050405020304" pitchFamily="18" charset="0"/>
                <a:cs typeface="+mj-cs"/>
              </a:rPr>
              <a:t>, [פורסם בנבו] כי עבודתו של כל אחד מבני הזוג במהלך הנישואין נחשבת למשאב משותף אשר פירות השקעתו יחולקו בין בני הזוג בחלקים שווים (כך למשל זכויות סוציאליות שצבר כל אחד מבני הזוג במהלך הנישואין אף שכל אחד מהם צבר זכויות אלו בנפרד בגין עבודתו שלו) ועל כן ובאותו אופן יש לכלול באיזון גם השבחות של נכסים חיצוניים שהן תוצר של עבודת אחד מבני הזוג במהלך הנישואין, ועל כן גם בנסיבות שבהם הושקעה עבודה ממשית על ידי בעל הנכס בלבד בתקופת הנישואין, ובעקבות ההשקעה הושבח הנכס, תיכלל ההשבחה באיזון הנכסים אף שהנכס עצמו יוותר מחוץ לאיזון המשאבים."</a:t>
            </a:r>
          </a:p>
          <a:p>
            <a:pPr marL="0" indent="0">
              <a:lnSpc>
                <a:spcPct val="150000"/>
              </a:lnSpc>
              <a:buNone/>
            </a:pPr>
            <a:r>
              <a:rPr lang="he-IL" sz="1800" b="1" dirty="0">
                <a:effectLst/>
                <a:latin typeface="Times New Roman" panose="02020603050405020304" pitchFamily="18" charset="0"/>
                <a:ea typeface="Times New Roman" panose="02020603050405020304" pitchFamily="18" charset="0"/>
                <a:cs typeface="+mj-cs"/>
              </a:rPr>
              <a:t>"הסיטואציה בה בן הזוג בעל הנכס משקיע זמנו ומרצו בהשבחת הנכס אולם איננו מכניס למשק הבית הכנסות שוטפות או אחרות וכתוצאה מעבודתו הושבח הנכס שאיננו בר איזון שאז מוצדק כי בן הזוג האחר יהיה שותף לשווי השבחת הנכס."... כלומר: טענת בן הזוג שאיננו הבעלים של הנכס יכולה להתייחס או להשבחה במהלך הנישואין או לשווי השקעתו בנכס במהלכם – שווי שניתן לתרגמו לסך משכורותיו מעבודתו – ולא לשניהם גם יחד.</a:t>
            </a:r>
            <a:endParaRPr lang="en-US" sz="1800" dirty="0">
              <a:effectLst/>
              <a:latin typeface="Calibri" panose="020F0502020204030204" pitchFamily="34" charset="0"/>
              <a:ea typeface="Calibri" panose="020F0502020204030204" pitchFamily="34" charset="0"/>
              <a:cs typeface="+mj-cs"/>
            </a:endParaRPr>
          </a:p>
          <a:p>
            <a:pPr marL="0" indent="0">
              <a:buNone/>
            </a:pPr>
            <a:endParaRPr lang="he-IL" dirty="0"/>
          </a:p>
        </p:txBody>
      </p:sp>
      <p:sp>
        <p:nvSpPr>
          <p:cNvPr id="4" name="מציין מיקום של כותרת תחתונה 3">
            <a:extLst>
              <a:ext uri="{FF2B5EF4-FFF2-40B4-BE49-F238E27FC236}">
                <a16:creationId xmlns:a16="http://schemas.microsoft.com/office/drawing/2014/main" id="{945B6EF4-CE01-B1A8-B8D7-DD5A43F0E545}"/>
              </a:ext>
            </a:extLst>
          </p:cNvPr>
          <p:cNvSpPr>
            <a:spLocks noGrp="1"/>
          </p:cNvSpPr>
          <p:nvPr>
            <p:ph type="ftr" sz="quarter" idx="11"/>
          </p:nvPr>
        </p:nvSpPr>
        <p:spPr>
          <a:xfrm>
            <a:off x="3008312" y="6492875"/>
            <a:ext cx="7619999" cy="365125"/>
          </a:xfrm>
        </p:spPr>
        <p:txBody>
          <a:bodyPr/>
          <a:lstStyle/>
          <a:p>
            <a:pPr algn="r" rtl="1"/>
            <a:r>
              <a:rPr lang="he-IL"/>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Tree>
    <p:extLst>
      <p:ext uri="{BB962C8B-B14F-4D97-AF65-F5344CB8AC3E}">
        <p14:creationId xmlns:p14="http://schemas.microsoft.com/office/powerpoint/2010/main" val="2280626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6633E2-F3AF-0E48-D6DB-906CE64A3A2D}"/>
              </a:ext>
            </a:extLst>
          </p:cNvPr>
          <p:cNvSpPr>
            <a:spLocks noGrp="1"/>
          </p:cNvSpPr>
          <p:nvPr>
            <p:ph type="title"/>
          </p:nvPr>
        </p:nvSpPr>
        <p:spPr>
          <a:xfrm>
            <a:off x="1745200" y="266636"/>
            <a:ext cx="8911687" cy="1280890"/>
          </a:xfrm>
        </p:spPr>
        <p:txBody>
          <a:bodyPr/>
          <a:lstStyle/>
          <a:p>
            <a:pPr algn="ctr"/>
            <a:r>
              <a:rPr lang="he-IL" dirty="0"/>
              <a:t>איזון משאבים פירות והשבחתם</a:t>
            </a:r>
          </a:p>
        </p:txBody>
      </p:sp>
      <p:sp>
        <p:nvSpPr>
          <p:cNvPr id="4" name="חץ: למטה 3">
            <a:extLst>
              <a:ext uri="{FF2B5EF4-FFF2-40B4-BE49-F238E27FC236}">
                <a16:creationId xmlns:a16="http://schemas.microsoft.com/office/drawing/2014/main" id="{B2A902D0-FF07-C64F-DA03-509FA3228B9A}"/>
              </a:ext>
            </a:extLst>
          </p:cNvPr>
          <p:cNvSpPr/>
          <p:nvPr/>
        </p:nvSpPr>
        <p:spPr>
          <a:xfrm>
            <a:off x="2519948" y="1695450"/>
            <a:ext cx="809625" cy="638175"/>
          </a:xfrm>
          <a:prstGeom prst="downArrow">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חץ: למטה 4">
            <a:extLst>
              <a:ext uri="{FF2B5EF4-FFF2-40B4-BE49-F238E27FC236}">
                <a16:creationId xmlns:a16="http://schemas.microsoft.com/office/drawing/2014/main" id="{C2C9E9A8-08BB-107E-8029-1742D1796C72}"/>
              </a:ext>
            </a:extLst>
          </p:cNvPr>
          <p:cNvSpPr/>
          <p:nvPr/>
        </p:nvSpPr>
        <p:spPr>
          <a:xfrm>
            <a:off x="9039225" y="1695450"/>
            <a:ext cx="809625" cy="638175"/>
          </a:xfrm>
          <a:prstGeom prst="downArrow">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תיבת טקסט 9">
            <a:extLst>
              <a:ext uri="{FF2B5EF4-FFF2-40B4-BE49-F238E27FC236}">
                <a16:creationId xmlns:a16="http://schemas.microsoft.com/office/drawing/2014/main" id="{C555E323-D102-3F01-B8F0-019BB1889835}"/>
              </a:ext>
            </a:extLst>
          </p:cNvPr>
          <p:cNvSpPr txBox="1"/>
          <p:nvPr/>
        </p:nvSpPr>
        <p:spPr>
          <a:xfrm>
            <a:off x="8012906" y="3052408"/>
            <a:ext cx="2862261" cy="3693319"/>
          </a:xfrm>
          <a:prstGeom prst="rect">
            <a:avLst/>
          </a:prstGeom>
          <a:noFill/>
          <a:ln>
            <a:solidFill>
              <a:schemeClr val="accent2">
                <a:lumMod val="75000"/>
              </a:schemeClr>
            </a:solidFill>
          </a:ln>
        </p:spPr>
        <p:txBody>
          <a:bodyPr wrap="square" rtlCol="1">
            <a:spAutoFit/>
          </a:bodyPr>
          <a:lstStyle/>
          <a:p>
            <a:pPr algn="just" rtl="1"/>
            <a:r>
              <a:rPr lang="he-IL" b="1" u="sng" dirty="0"/>
              <a:t>נכס שהושקע על ידי בעל הנכס בלבד </a:t>
            </a:r>
            <a:r>
              <a:rPr lang="he-IL" dirty="0"/>
              <a:t>- הנכס הושקע בעבודה ממשית על ידי בעל הנכס בתקופת הנישואין, תיכלל </a:t>
            </a:r>
            <a:r>
              <a:rPr lang="he-IL" u="sng" dirty="0"/>
              <a:t>ההשבחה</a:t>
            </a:r>
            <a:r>
              <a:rPr lang="he-IL" dirty="0"/>
              <a:t> בלבד באיזון המשאבים בין בני הזוג </a:t>
            </a:r>
          </a:p>
          <a:p>
            <a:pPr algn="just" rtl="1"/>
            <a:endParaRPr lang="he-IL" dirty="0"/>
          </a:p>
          <a:p>
            <a:pPr algn="ctr" rtl="1"/>
            <a:r>
              <a:rPr lang="he-IL" b="1" dirty="0"/>
              <a:t>גם אם הנכס עצמו נותר מחוץ לאיזון המשאבים. </a:t>
            </a:r>
          </a:p>
          <a:p>
            <a:pPr algn="just" rtl="1"/>
            <a:endParaRPr lang="he-IL" dirty="0"/>
          </a:p>
          <a:p>
            <a:pPr algn="just" rtl="1"/>
            <a:r>
              <a:rPr lang="he-IL" dirty="0"/>
              <a:t>הפירות יחשבו לנכס חיצוני שאין להכלילו באיזון המשאבים.  </a:t>
            </a:r>
          </a:p>
        </p:txBody>
      </p:sp>
      <p:sp>
        <p:nvSpPr>
          <p:cNvPr id="11" name="תיבת טקסט 10">
            <a:extLst>
              <a:ext uri="{FF2B5EF4-FFF2-40B4-BE49-F238E27FC236}">
                <a16:creationId xmlns:a16="http://schemas.microsoft.com/office/drawing/2014/main" id="{E433B1C0-62F5-0DC1-3C56-B74AD6A97A8C}"/>
              </a:ext>
            </a:extLst>
          </p:cNvPr>
          <p:cNvSpPr txBox="1"/>
          <p:nvPr/>
        </p:nvSpPr>
        <p:spPr>
          <a:xfrm>
            <a:off x="1493628" y="3052407"/>
            <a:ext cx="2862261" cy="3693319"/>
          </a:xfrm>
          <a:prstGeom prst="rect">
            <a:avLst/>
          </a:prstGeom>
          <a:noFill/>
          <a:ln>
            <a:solidFill>
              <a:schemeClr val="accent2">
                <a:lumMod val="75000"/>
              </a:schemeClr>
            </a:solidFill>
          </a:ln>
        </p:spPr>
        <p:txBody>
          <a:bodyPr wrap="square" rtlCol="1">
            <a:spAutoFit/>
          </a:bodyPr>
          <a:lstStyle/>
          <a:p>
            <a:pPr algn="just" rtl="1"/>
            <a:r>
              <a:rPr lang="he-IL" dirty="0"/>
              <a:t>כאשר מדובר בפירות של השקעת בני הזוג  ו/או מאמץ משותף של בני הזוג </a:t>
            </a:r>
          </a:p>
          <a:p>
            <a:pPr algn="just" rtl="1"/>
            <a:endParaRPr lang="he-IL" dirty="0"/>
          </a:p>
          <a:p>
            <a:pPr algn="ctr" rtl="1"/>
            <a:r>
              <a:rPr lang="he-IL" dirty="0"/>
              <a:t>אזי, </a:t>
            </a:r>
            <a:r>
              <a:rPr lang="he-IL" b="1" dirty="0"/>
              <a:t>מדובר בנכס העומד בפני עצמו.</a:t>
            </a:r>
          </a:p>
          <a:p>
            <a:pPr algn="just" rtl="1"/>
            <a:endParaRPr lang="he-IL" b="1" dirty="0"/>
          </a:p>
          <a:p>
            <a:pPr algn="just" rtl="1"/>
            <a:r>
              <a:rPr lang="he-IL" dirty="0"/>
              <a:t>משמע יש להכלילו באיזון המשאבים בין בני הזוג.</a:t>
            </a:r>
          </a:p>
          <a:p>
            <a:pPr algn="just" rtl="1"/>
            <a:endParaRPr lang="he-IL" dirty="0"/>
          </a:p>
          <a:p>
            <a:pPr algn="just" rtl="1"/>
            <a:endParaRPr lang="he-IL" dirty="0"/>
          </a:p>
          <a:p>
            <a:pPr algn="just" rtl="1"/>
            <a:endParaRPr lang="he-IL" dirty="0"/>
          </a:p>
          <a:p>
            <a:pPr algn="just" rtl="1"/>
            <a:endParaRPr lang="he-IL" dirty="0"/>
          </a:p>
        </p:txBody>
      </p:sp>
      <p:sp>
        <p:nvSpPr>
          <p:cNvPr id="14" name="אליפסה 13">
            <a:extLst>
              <a:ext uri="{FF2B5EF4-FFF2-40B4-BE49-F238E27FC236}">
                <a16:creationId xmlns:a16="http://schemas.microsoft.com/office/drawing/2014/main" id="{625B93BE-9C1C-A8A5-B095-E273A5C94AA2}"/>
              </a:ext>
            </a:extLst>
          </p:cNvPr>
          <p:cNvSpPr/>
          <p:nvPr/>
        </p:nvSpPr>
        <p:spPr>
          <a:xfrm>
            <a:off x="7920624" y="2533581"/>
            <a:ext cx="3046823" cy="370903"/>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dirty="0">
                <a:solidFill>
                  <a:schemeClr val="tx1"/>
                </a:solidFill>
              </a:rPr>
              <a:t>פירות כהשבחה </a:t>
            </a:r>
          </a:p>
        </p:txBody>
      </p:sp>
      <p:sp>
        <p:nvSpPr>
          <p:cNvPr id="15" name="אליפסה 14">
            <a:extLst>
              <a:ext uri="{FF2B5EF4-FFF2-40B4-BE49-F238E27FC236}">
                <a16:creationId xmlns:a16="http://schemas.microsoft.com/office/drawing/2014/main" id="{4AE0BD32-1F8D-201A-6414-9F57618C820B}"/>
              </a:ext>
            </a:extLst>
          </p:cNvPr>
          <p:cNvSpPr/>
          <p:nvPr/>
        </p:nvSpPr>
        <p:spPr>
          <a:xfrm>
            <a:off x="1401348" y="2533581"/>
            <a:ext cx="3046823" cy="370903"/>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dirty="0">
                <a:solidFill>
                  <a:schemeClr val="tx1"/>
                </a:solidFill>
              </a:rPr>
              <a:t>פירות כנכס עצמאי  </a:t>
            </a:r>
          </a:p>
        </p:txBody>
      </p:sp>
      <p:sp>
        <p:nvSpPr>
          <p:cNvPr id="16" name="תיבת טקסט 15">
            <a:extLst>
              <a:ext uri="{FF2B5EF4-FFF2-40B4-BE49-F238E27FC236}">
                <a16:creationId xmlns:a16="http://schemas.microsoft.com/office/drawing/2014/main" id="{C7C75F4E-9DF8-9449-0414-89D703833C09}"/>
              </a:ext>
            </a:extLst>
          </p:cNvPr>
          <p:cNvSpPr txBox="1"/>
          <p:nvPr/>
        </p:nvSpPr>
        <p:spPr>
          <a:xfrm>
            <a:off x="4753021" y="1235683"/>
            <a:ext cx="2685958" cy="4247317"/>
          </a:xfrm>
          <a:prstGeom prst="rect">
            <a:avLst/>
          </a:prstGeom>
          <a:noFill/>
          <a:ln w="38100">
            <a:solidFill>
              <a:schemeClr val="tx2">
                <a:lumMod val="60000"/>
                <a:lumOff val="40000"/>
              </a:schemeClr>
            </a:solidFill>
          </a:ln>
        </p:spPr>
        <p:txBody>
          <a:bodyPr wrap="square" rtlCol="1">
            <a:spAutoFit/>
          </a:bodyPr>
          <a:lstStyle/>
          <a:p>
            <a:pPr algn="ctr" rtl="1"/>
            <a:endParaRPr lang="he-IL" b="1" dirty="0">
              <a:solidFill>
                <a:schemeClr val="accent2">
                  <a:lumMod val="75000"/>
                </a:schemeClr>
              </a:solidFill>
            </a:endParaRPr>
          </a:p>
          <a:p>
            <a:pPr algn="ctr" rtl="1"/>
            <a:r>
              <a:rPr lang="he-IL" b="1" dirty="0">
                <a:solidFill>
                  <a:schemeClr val="accent2">
                    <a:lumMod val="75000"/>
                  </a:schemeClr>
                </a:solidFill>
              </a:rPr>
              <a:t>ביהמ"ש עומד על האבחנה בין השבחה הנובעת מנסיבות חיצוניות (תנודות שוק ההון ו/או שוק הנדל"ן) </a:t>
            </a:r>
          </a:p>
          <a:p>
            <a:pPr algn="ctr" rtl="1"/>
            <a:r>
              <a:rPr lang="he-IL" b="1" dirty="0">
                <a:solidFill>
                  <a:schemeClr val="accent2">
                    <a:lumMod val="75000"/>
                  </a:schemeClr>
                </a:solidFill>
              </a:rPr>
              <a:t>ובמילים אחרות </a:t>
            </a:r>
          </a:p>
          <a:p>
            <a:pPr algn="ctr" rtl="1"/>
            <a:r>
              <a:rPr lang="he-IL" b="1" dirty="0">
                <a:solidFill>
                  <a:schemeClr val="accent2">
                    <a:lumMod val="75000"/>
                  </a:schemeClr>
                </a:solidFill>
              </a:rPr>
              <a:t>- יצאה מגדרי איזון כאשר נכס עצמו איננו בר איזון </a:t>
            </a:r>
            <a:r>
              <a:rPr lang="he-IL" b="1" u="sng" dirty="0">
                <a:solidFill>
                  <a:schemeClr val="accent2">
                    <a:lumMod val="75000"/>
                  </a:schemeClr>
                </a:solidFill>
              </a:rPr>
              <a:t>לבין</a:t>
            </a:r>
            <a:r>
              <a:rPr lang="he-IL" b="1" dirty="0">
                <a:solidFill>
                  <a:schemeClr val="accent2">
                    <a:lumMod val="75000"/>
                  </a:schemeClr>
                </a:solidFill>
              </a:rPr>
              <a:t> השבחה הנובעת מעבודה של בעל הנכס ולחילופין בן זוגו ו/או מאמץ משותף יחד (בתקופת הנישואין) </a:t>
            </a:r>
          </a:p>
          <a:p>
            <a:endParaRPr lang="he-IL" dirty="0">
              <a:solidFill>
                <a:schemeClr val="accent2">
                  <a:lumMod val="75000"/>
                </a:schemeClr>
              </a:solidFill>
              <a:effectLst>
                <a:outerShdw blurRad="38100" dist="38100" dir="2700000" algn="tl">
                  <a:srgbClr val="000000">
                    <a:alpha val="43137"/>
                  </a:srgbClr>
                </a:outerShdw>
              </a:effectLst>
            </a:endParaRPr>
          </a:p>
        </p:txBody>
      </p:sp>
      <p:sp>
        <p:nvSpPr>
          <p:cNvPr id="17" name="מציין מיקום של כותרת תחתונה 16">
            <a:extLst>
              <a:ext uri="{FF2B5EF4-FFF2-40B4-BE49-F238E27FC236}">
                <a16:creationId xmlns:a16="http://schemas.microsoft.com/office/drawing/2014/main" id="{250E4504-2662-542C-FF32-3761AF25FEF9}"/>
              </a:ext>
            </a:extLst>
          </p:cNvPr>
          <p:cNvSpPr>
            <a:spLocks noGrp="1"/>
          </p:cNvSpPr>
          <p:nvPr>
            <p:ph type="ftr" sz="quarter" idx="11"/>
          </p:nvPr>
        </p:nvSpPr>
        <p:spPr>
          <a:xfrm>
            <a:off x="3577406" y="6408801"/>
            <a:ext cx="4042593" cy="365125"/>
          </a:xfrm>
        </p:spPr>
        <p:txBody>
          <a:bodyPr/>
          <a:lstStyle/>
          <a:p>
            <a:pPr algn="r" rtl="1"/>
            <a:r>
              <a:rPr lang="he-IL">
                <a:solidFill>
                  <a:schemeClr val="tx1"/>
                </a:solidFill>
              </a:rPr>
              <a:t>1 תמ"ש 2792-08 ר.ח' נ' ע.ח' (פורסם בנבו 22/11/14)  2. חוק יחסי ממון תשל"ג -1973  3. פרופ' ליפשיץ  "יחסי משפחה וממון: אתגרים   ומשימות בעקבות תיקון מס' 4 לחוק יחסי ממון" (חוקים א 2009, 227; עמ' 265) </a:t>
            </a:r>
            <a:endParaRPr lang="en-US" sz="1100" dirty="0">
              <a:solidFill>
                <a:schemeClr val="tx1"/>
              </a:solidFill>
            </a:endParaRPr>
          </a:p>
        </p:txBody>
      </p:sp>
    </p:spTree>
    <p:extLst>
      <p:ext uri="{BB962C8B-B14F-4D97-AF65-F5344CB8AC3E}">
        <p14:creationId xmlns:p14="http://schemas.microsoft.com/office/powerpoint/2010/main" val="36381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D7B87CB-E46C-E339-CB96-4FDAA1A8651B}"/>
              </a:ext>
            </a:extLst>
          </p:cNvPr>
          <p:cNvSpPr>
            <a:spLocks noGrp="1"/>
          </p:cNvSpPr>
          <p:nvPr>
            <p:ph type="title"/>
          </p:nvPr>
        </p:nvSpPr>
        <p:spPr>
          <a:xfrm>
            <a:off x="1287463" y="190500"/>
            <a:ext cx="10818812" cy="1285875"/>
          </a:xfrm>
        </p:spPr>
        <p:txBody>
          <a:bodyPr/>
          <a:lstStyle/>
          <a:p>
            <a:pPr algn="ctr"/>
            <a:r>
              <a:rPr lang="he-IL" dirty="0"/>
              <a:t>מה הם העקרונות באיזון משאבים בכספי ירושה בהליך הגירושין ? ע"פ ספרות</a:t>
            </a:r>
            <a:r>
              <a:rPr lang="en-US" dirty="0"/>
              <a:t> </a:t>
            </a:r>
            <a:endParaRPr lang="he-IL" dirty="0"/>
          </a:p>
        </p:txBody>
      </p:sp>
      <p:sp>
        <p:nvSpPr>
          <p:cNvPr id="3" name="מציין מיקום תוכן 2">
            <a:extLst>
              <a:ext uri="{FF2B5EF4-FFF2-40B4-BE49-F238E27FC236}">
                <a16:creationId xmlns:a16="http://schemas.microsoft.com/office/drawing/2014/main" id="{EBC2796E-D0C2-F716-7D4E-DA2ABF6FED8B}"/>
              </a:ext>
            </a:extLst>
          </p:cNvPr>
          <p:cNvSpPr>
            <a:spLocks noGrp="1"/>
          </p:cNvSpPr>
          <p:nvPr>
            <p:ph idx="1"/>
          </p:nvPr>
        </p:nvSpPr>
        <p:spPr>
          <a:xfrm>
            <a:off x="857250" y="1451095"/>
            <a:ext cx="11334750" cy="4867275"/>
          </a:xfrm>
        </p:spPr>
        <p:txBody>
          <a:bodyPr>
            <a:normAutofit/>
          </a:bodyPr>
          <a:lstStyle/>
          <a:p>
            <a:r>
              <a:rPr lang="he-IL" dirty="0"/>
              <a:t>ראשית, יש לשמור בין נכסי המאמץ המשותף לבין נכסים חיצוניים בעת שעסקינן באיזון המשאבים. </a:t>
            </a:r>
          </a:p>
          <a:p>
            <a:r>
              <a:rPr lang="he-IL" dirty="0"/>
              <a:t>שנית, פירות אשר בגדר השבחה טבעית – דינם כדין חיצוני. אולם, השבחתם של הנכסים החיצוניים יחשבו לנכסים ברי איזון בשני מצבים </a:t>
            </a:r>
            <a:r>
              <a:rPr lang="he-IL" dirty="0">
                <a:sym typeface="Wingdings" panose="05000000000000000000" pitchFamily="2" charset="2"/>
              </a:rPr>
              <a:t> </a:t>
            </a:r>
          </a:p>
          <a:p>
            <a:pPr marL="0" indent="0">
              <a:buNone/>
            </a:pPr>
            <a:r>
              <a:rPr lang="he-IL" dirty="0">
                <a:sym typeface="Wingdings" panose="05000000000000000000" pitchFamily="2" charset="2"/>
              </a:rPr>
              <a:t>	1. השבחת הנכס דורשת מאמץ מתמשך במהלך הנישואין. </a:t>
            </a:r>
          </a:p>
          <a:p>
            <a:pPr marL="0" indent="0">
              <a:buNone/>
            </a:pPr>
            <a:r>
              <a:rPr lang="he-IL" dirty="0">
                <a:sym typeface="Wingdings" panose="05000000000000000000" pitchFamily="2" charset="2"/>
              </a:rPr>
              <a:t>	2. עירוב נכסים – ערבוב פירות הנכסים ו/או ערבוב תחליפי של נכס פרטי עם כלל הנכסים המשותפים – משמע כוונת 	שיתוף בפירות הנכסים הפרטיים ו/או בכנס הפרטי עצמו. </a:t>
            </a:r>
          </a:p>
          <a:p>
            <a:r>
              <a:rPr lang="he-IL" dirty="0">
                <a:sym typeface="Wingdings" panose="05000000000000000000" pitchFamily="2" charset="2"/>
              </a:rPr>
              <a:t>שלישית, נטל ההוכחה הוא על הצד אשר טוען לכוונת שיתוף בנכס חיצוני – עליו להוכיח נסיבות עובדתיות קונקרטיות מעבר לנישואים ולמגורים המשותפים. כך לדוגמא שיתוף משאבים כללי בין הצדדים, ערבוב כספים ממקורות שונים, הצהרות הדדיות ומפורשות המלמדות על כוונת שיתוף. </a:t>
            </a:r>
          </a:p>
          <a:p>
            <a:r>
              <a:rPr lang="he-IL" dirty="0">
                <a:sym typeface="Wingdings" panose="05000000000000000000" pitchFamily="2" charset="2"/>
              </a:rPr>
              <a:t>רביעית, אם אחד מהצדדים מיזג את רכושו הפרטי ברכוש המשותף, אזי לא יהיה זה צודק כי הדבר לא ייעשה כן ברכושו של בן הזוג האחר. </a:t>
            </a:r>
          </a:p>
          <a:p>
            <a:r>
              <a:rPr lang="he-IL" dirty="0">
                <a:sym typeface="Wingdings" panose="05000000000000000000" pitchFamily="2" charset="2"/>
              </a:rPr>
              <a:t>חמישית ואחרון, ככל שמדובר בדירת מגורים המשפחתית או בנכס משפחתי</a:t>
            </a:r>
            <a:r>
              <a:rPr lang="he-IL" b="1" dirty="0">
                <a:sym typeface="Wingdings" panose="05000000000000000000" pitchFamily="2" charset="2"/>
              </a:rPr>
              <a:t> מובהק </a:t>
            </a:r>
            <a:r>
              <a:rPr lang="he-IL" dirty="0">
                <a:sym typeface="Wingdings" panose="05000000000000000000" pitchFamily="2" charset="2"/>
              </a:rPr>
              <a:t>אחר, בנסיבות משתנות כגון, נישואים ראשונים, אורח חיים תקין, נישואים ממושכים לתקופה העולה על עשרים שנה, אזי ברירת המחדל לכוונת שיתוף מכוח הדין הכללי – יוטל על הבעלים הרשום להוכיח שלא כך הדבר וכי כך גילה את דעתו. </a:t>
            </a:r>
          </a:p>
        </p:txBody>
      </p:sp>
      <p:sp>
        <p:nvSpPr>
          <p:cNvPr id="4" name="מציין מיקום של כותרת תחתונה 3">
            <a:extLst>
              <a:ext uri="{FF2B5EF4-FFF2-40B4-BE49-F238E27FC236}">
                <a16:creationId xmlns:a16="http://schemas.microsoft.com/office/drawing/2014/main" id="{95B6BEB0-1335-92BB-8D80-D64B5CF11B55}"/>
              </a:ext>
            </a:extLst>
          </p:cNvPr>
          <p:cNvSpPr>
            <a:spLocks noGrp="1"/>
          </p:cNvSpPr>
          <p:nvPr>
            <p:ph type="ftr" sz="quarter" idx="11"/>
          </p:nvPr>
        </p:nvSpPr>
        <p:spPr>
          <a:xfrm>
            <a:off x="2808287" y="6484937"/>
            <a:ext cx="7619999" cy="365125"/>
          </a:xfrm>
        </p:spPr>
        <p:txBody>
          <a:bodyPr/>
          <a:lstStyle/>
          <a:p>
            <a:pPr algn="r" rtl="1"/>
            <a:r>
              <a:rPr lang="he-IL" sz="1100" dirty="0">
                <a:solidFill>
                  <a:schemeClr val="tx1"/>
                </a:solidFill>
              </a:rPr>
              <a:t>. פרופ' ליפשיץ  "יחסי משפחה וממון: אתגרים   ומשימות בעקבות תיקון מס' 4 לחוק יחסי ממון" (חוקים א 2009, 227; עמ' 265) </a:t>
            </a:r>
            <a:endParaRPr lang="en-US" sz="1100" dirty="0">
              <a:solidFill>
                <a:schemeClr val="tx1"/>
              </a:solidFill>
            </a:endParaRPr>
          </a:p>
        </p:txBody>
      </p:sp>
    </p:spTree>
    <p:extLst>
      <p:ext uri="{BB962C8B-B14F-4D97-AF65-F5344CB8AC3E}">
        <p14:creationId xmlns:p14="http://schemas.microsoft.com/office/powerpoint/2010/main" val="324776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1D7C15-0308-A8D4-FEA1-DC8F79CBD9D5}"/>
              </a:ext>
            </a:extLst>
          </p:cNvPr>
          <p:cNvSpPr>
            <a:spLocks noGrp="1"/>
          </p:cNvSpPr>
          <p:nvPr>
            <p:ph type="title"/>
          </p:nvPr>
        </p:nvSpPr>
        <p:spPr/>
        <p:txBody>
          <a:bodyPr/>
          <a:lstStyle/>
          <a:p>
            <a:pPr algn="r"/>
            <a:r>
              <a:rPr lang="he-IL" dirty="0"/>
              <a:t>לסיכום, </a:t>
            </a:r>
          </a:p>
        </p:txBody>
      </p:sp>
      <p:sp>
        <p:nvSpPr>
          <p:cNvPr id="3" name="מציין מיקום תוכן 2">
            <a:extLst>
              <a:ext uri="{FF2B5EF4-FFF2-40B4-BE49-F238E27FC236}">
                <a16:creationId xmlns:a16="http://schemas.microsoft.com/office/drawing/2014/main" id="{D6549208-AB55-C710-FC10-AF780222A1FF}"/>
              </a:ext>
            </a:extLst>
          </p:cNvPr>
          <p:cNvSpPr>
            <a:spLocks noGrp="1"/>
          </p:cNvSpPr>
          <p:nvPr>
            <p:ph idx="1"/>
          </p:nvPr>
        </p:nvSpPr>
        <p:spPr/>
        <p:txBody>
          <a:bodyPr/>
          <a:lstStyle/>
          <a:p>
            <a:r>
              <a:rPr lang="he-IL" dirty="0"/>
              <a:t>בעת איזון משאבים בין בני הזוג יש לבחון ראשית האם מדובר בנכס חיצוני שפירותיו התקיימו טרם הנישואין.</a:t>
            </a:r>
          </a:p>
          <a:p>
            <a:r>
              <a:rPr lang="he-IL" dirty="0"/>
              <a:t>לאחר מכן, נשאל האם פירותיו נוצרו מהלך תקופת הנישואין יש לבחון את המאמץ המשותף של בני הזוג. ובפנינו כמה אופציות אפשריות </a:t>
            </a:r>
            <a:r>
              <a:rPr lang="he-IL" dirty="0">
                <a:sym typeface="Wingdings" panose="05000000000000000000" pitchFamily="2" charset="2"/>
              </a:rPr>
              <a:t> </a:t>
            </a:r>
          </a:p>
          <a:p>
            <a:r>
              <a:rPr lang="he-IL" dirty="0">
                <a:sym typeface="Wingdings" panose="05000000000000000000" pitchFamily="2" charset="2"/>
              </a:rPr>
              <a:t>ראשית, מאמץ באמצעות משאבים ושווי בנכסים משותפים של בני הזוג </a:t>
            </a:r>
          </a:p>
          <a:p>
            <a:r>
              <a:rPr lang="he-IL" dirty="0">
                <a:sym typeface="Wingdings" panose="05000000000000000000" pitchFamily="2" charset="2"/>
              </a:rPr>
              <a:t>שנית, מאמץ באמצעות השקעה ועבודה של בני הזוג, הן באמצעות בן הזוג שהוא בעל הנכס כאשר בן הזוג השני משקיע מאמץ בניהול משק הבית המשותף, והן במאמץ של שני בני הזוג יחדיו בנכס החיצוני. </a:t>
            </a:r>
          </a:p>
          <a:p>
            <a:r>
              <a:rPr lang="he-IL" dirty="0">
                <a:sym typeface="Wingdings" panose="05000000000000000000" pitchFamily="2" charset="2"/>
              </a:rPr>
              <a:t>יש לשים לב לעבודה, כי כאשר מדובר במאמץ שולי ו/או פירות אשר נבעו מעצם קיימו של הנכס, ניתן להפריד את הנכס החיצוני ואת פירותיו – קרי, הן הנכס החיצוני והן פירותיו אינם ברי איזון. </a:t>
            </a:r>
          </a:p>
          <a:p>
            <a:endParaRPr lang="he-IL" dirty="0"/>
          </a:p>
        </p:txBody>
      </p:sp>
      <p:sp>
        <p:nvSpPr>
          <p:cNvPr id="4" name="מציין מיקום של כותרת תחתונה 3">
            <a:extLst>
              <a:ext uri="{FF2B5EF4-FFF2-40B4-BE49-F238E27FC236}">
                <a16:creationId xmlns:a16="http://schemas.microsoft.com/office/drawing/2014/main" id="{9ADD070B-1732-4D6E-1B04-A1CF89990B32}"/>
              </a:ext>
            </a:extLst>
          </p:cNvPr>
          <p:cNvSpPr>
            <a:spLocks noGrp="1"/>
          </p:cNvSpPr>
          <p:nvPr>
            <p:ph type="ftr" sz="quarter" idx="11"/>
          </p:nvPr>
        </p:nvSpPr>
        <p:spPr/>
        <p:txBody>
          <a:bodyPr/>
          <a:lstStyle/>
          <a:p>
            <a:pPr algn="r" rtl="1"/>
            <a:r>
              <a:rPr lang="he-IL" dirty="0"/>
              <a:t>1 </a:t>
            </a:r>
            <a:r>
              <a:rPr lang="he-IL" dirty="0" err="1"/>
              <a:t>תמ"ש</a:t>
            </a:r>
            <a:r>
              <a:rPr lang="he-IL" dirty="0"/>
              <a:t> 2792-08 </a:t>
            </a:r>
            <a:r>
              <a:rPr lang="he-IL" dirty="0" err="1"/>
              <a:t>ר.ח</a:t>
            </a:r>
            <a:r>
              <a:rPr lang="he-IL" dirty="0"/>
              <a:t>'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Tree>
    <p:extLst>
      <p:ext uri="{BB962C8B-B14F-4D97-AF65-F5344CB8AC3E}">
        <p14:creationId xmlns:p14="http://schemas.microsoft.com/office/powerpoint/2010/main" val="1026083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FB8861B-88C9-F01B-C649-50A395B635E4}"/>
              </a:ext>
            </a:extLst>
          </p:cNvPr>
          <p:cNvSpPr>
            <a:spLocks noGrp="1"/>
          </p:cNvSpPr>
          <p:nvPr>
            <p:ph type="title"/>
          </p:nvPr>
        </p:nvSpPr>
        <p:spPr/>
        <p:txBody>
          <a:bodyPr/>
          <a:lstStyle/>
          <a:p>
            <a:r>
              <a:rPr lang="he-IL" dirty="0"/>
              <a:t> ס' 5 (א) (1) לחוק יחסי ממון תשל"ג – 1973 </a:t>
            </a:r>
          </a:p>
        </p:txBody>
      </p:sp>
      <p:sp>
        <p:nvSpPr>
          <p:cNvPr id="3" name="מציין מיקום תוכן 2">
            <a:extLst>
              <a:ext uri="{FF2B5EF4-FFF2-40B4-BE49-F238E27FC236}">
                <a16:creationId xmlns:a16="http://schemas.microsoft.com/office/drawing/2014/main" id="{FC9BB247-3536-C0D6-D918-134DDE12ECA5}"/>
              </a:ext>
            </a:extLst>
          </p:cNvPr>
          <p:cNvSpPr>
            <a:spLocks noGrp="1"/>
          </p:cNvSpPr>
          <p:nvPr>
            <p:ph idx="1"/>
          </p:nvPr>
        </p:nvSpPr>
        <p:spPr>
          <a:xfrm>
            <a:off x="952500" y="2133599"/>
            <a:ext cx="10552112" cy="4126033"/>
          </a:xfrm>
        </p:spPr>
        <p:txBody>
          <a:bodyPr>
            <a:normAutofit/>
          </a:bodyPr>
          <a:lstStyle/>
          <a:p>
            <a:pPr algn="just" rtl="1">
              <a:spcBef>
                <a:spcPts val="360"/>
              </a:spcBef>
              <a:spcAft>
                <a:spcPts val="0"/>
              </a:spcAft>
            </a:pPr>
            <a:r>
              <a:rPr lang="he-IL" sz="2400" b="0" i="0" dirty="0">
                <a:solidFill>
                  <a:srgbClr val="000000"/>
                </a:solidFill>
                <a:effectLst/>
                <a:latin typeface="Times New Roman" panose="02020603050405020304" pitchFamily="18" charset="0"/>
                <a:cs typeface="Miriam" panose="020B0502050101010101" pitchFamily="34" charset="-79"/>
              </a:rPr>
              <a:t>5.    </a:t>
            </a:r>
            <a:r>
              <a:rPr lang="he-IL" sz="2400" b="0" i="0" dirty="0">
                <a:solidFill>
                  <a:srgbClr val="000000"/>
                </a:solidFill>
                <a:effectLst/>
                <a:latin typeface="Times New Roman" panose="02020603050405020304" pitchFamily="18" charset="0"/>
                <a:cs typeface="FrankRuehl" panose="020E0503060101010101" pitchFamily="34" charset="-79"/>
              </a:rPr>
              <a:t>(א)  עם התרת הנישואין או עם פקיעת הנישואין עקב מותו של בן זוג (בחוק זה – פקיעת הנישואין) זכאי כל אחד מבני הזוג למחצית </a:t>
            </a:r>
            <a:r>
              <a:rPr lang="he-IL" sz="2400" b="0" i="0" dirty="0" err="1">
                <a:solidFill>
                  <a:srgbClr val="000000"/>
                </a:solidFill>
                <a:effectLst/>
                <a:latin typeface="Times New Roman" panose="02020603050405020304" pitchFamily="18" charset="0"/>
                <a:cs typeface="FrankRuehl" panose="020E0503060101010101" pitchFamily="34" charset="-79"/>
              </a:rPr>
              <a:t>שוויים</a:t>
            </a:r>
            <a:r>
              <a:rPr lang="he-IL" sz="2400" b="0" i="0" dirty="0">
                <a:solidFill>
                  <a:srgbClr val="000000"/>
                </a:solidFill>
                <a:effectLst/>
                <a:latin typeface="Times New Roman" panose="02020603050405020304" pitchFamily="18" charset="0"/>
                <a:cs typeface="FrankRuehl" panose="020E0503060101010101" pitchFamily="34" charset="-79"/>
              </a:rPr>
              <a:t> של כלל נכסי בני הזוג, למעט –</a:t>
            </a:r>
            <a:endParaRPr lang="he-IL" sz="2400" b="0" i="0" dirty="0">
              <a:solidFill>
                <a:srgbClr val="000000"/>
              </a:solidFill>
              <a:effectLst/>
              <a:latin typeface="Times New Roman" panose="02020603050405020304" pitchFamily="18" charset="0"/>
            </a:endParaRPr>
          </a:p>
          <a:p>
            <a:pPr marL="305435" indent="0" algn="just" rtl="1">
              <a:spcBef>
                <a:spcPts val="360"/>
              </a:spcBef>
              <a:spcAft>
                <a:spcPts val="0"/>
              </a:spcAft>
              <a:buNone/>
            </a:pPr>
            <a:r>
              <a:rPr lang="he-IL" sz="2400" b="0" i="0" dirty="0">
                <a:solidFill>
                  <a:srgbClr val="000000"/>
                </a:solidFill>
                <a:effectLst/>
                <a:latin typeface="Times New Roman" panose="02020603050405020304" pitchFamily="18" charset="0"/>
                <a:cs typeface="FrankRuehl" panose="020E0503060101010101" pitchFamily="34" charset="-79"/>
              </a:rPr>
              <a:t>(1)   נכסים שהיו להם ערב הנישואין או שקיבלו במתנה או בירושה בתקופת הנישואין;</a:t>
            </a:r>
          </a:p>
          <a:p>
            <a:pPr marL="305435" indent="0" algn="just" rtl="1">
              <a:spcBef>
                <a:spcPts val="360"/>
              </a:spcBef>
              <a:spcAft>
                <a:spcPts val="0"/>
              </a:spcAft>
              <a:buNone/>
            </a:pPr>
            <a:r>
              <a:rPr lang="he-IL" sz="2400" b="1" i="0" dirty="0">
                <a:solidFill>
                  <a:srgbClr val="008000"/>
                </a:solidFill>
                <a:effectLst/>
                <a:latin typeface="Times New Roman" panose="02020603050405020304" pitchFamily="18" charset="0"/>
                <a:cs typeface="Time New Roman"/>
              </a:rPr>
              <a:t>(תיקון מס' 1)  תש"ן-1990</a:t>
            </a:r>
            <a:endParaRPr lang="he-IL" sz="2400" b="0" i="0" dirty="0">
              <a:solidFill>
                <a:srgbClr val="000000"/>
              </a:solidFill>
              <a:effectLst/>
              <a:latin typeface="Times New Roman" panose="02020603050405020304" pitchFamily="18" charset="0"/>
            </a:endParaRPr>
          </a:p>
          <a:p>
            <a:pPr marL="305435" indent="0" algn="just" rtl="1">
              <a:spcBef>
                <a:spcPts val="360"/>
              </a:spcBef>
              <a:spcAft>
                <a:spcPts val="0"/>
              </a:spcAft>
              <a:buNone/>
            </a:pPr>
            <a:r>
              <a:rPr lang="he-IL" sz="2400" b="0" i="0" dirty="0">
                <a:solidFill>
                  <a:srgbClr val="000000"/>
                </a:solidFill>
                <a:effectLst/>
                <a:latin typeface="Times New Roman" panose="02020603050405020304" pitchFamily="18" charset="0"/>
                <a:cs typeface="FrankRuehl" panose="020E0503060101010101" pitchFamily="34" charset="-79"/>
              </a:rPr>
              <a:t>(2)   </a:t>
            </a:r>
            <a:r>
              <a:rPr lang="he-IL" sz="2400" b="0" i="0" dirty="0" err="1">
                <a:solidFill>
                  <a:srgbClr val="000000"/>
                </a:solidFill>
                <a:effectLst/>
                <a:latin typeface="Times New Roman" panose="02020603050405020304" pitchFamily="18" charset="0"/>
                <a:cs typeface="FrankRuehl" panose="020E0503060101010101" pitchFamily="34" charset="-79"/>
              </a:rPr>
              <a:t>גימלה</a:t>
            </a:r>
            <a:r>
              <a:rPr lang="he-IL" sz="2400" b="0" i="0" dirty="0">
                <a:solidFill>
                  <a:srgbClr val="000000"/>
                </a:solidFill>
                <a:effectLst/>
                <a:latin typeface="Times New Roman" panose="02020603050405020304" pitchFamily="18" charset="0"/>
                <a:cs typeface="FrankRuehl" panose="020E0503060101010101" pitchFamily="34" charset="-79"/>
              </a:rPr>
              <a:t> המשתלמת לאחד מבני הזוג על-ידי המוסד לביטוח לאומי, או </a:t>
            </a:r>
            <a:r>
              <a:rPr lang="he-IL" sz="2400" b="0" i="0" dirty="0" err="1">
                <a:solidFill>
                  <a:srgbClr val="000000"/>
                </a:solidFill>
                <a:effectLst/>
                <a:latin typeface="Times New Roman" panose="02020603050405020304" pitchFamily="18" charset="0"/>
                <a:cs typeface="FrankRuehl" panose="020E0503060101010101" pitchFamily="34" charset="-79"/>
              </a:rPr>
              <a:t>גימלה</a:t>
            </a:r>
            <a:r>
              <a:rPr lang="he-IL" sz="2400" b="0" i="0" dirty="0">
                <a:solidFill>
                  <a:srgbClr val="000000"/>
                </a:solidFill>
                <a:effectLst/>
                <a:latin typeface="Times New Roman" panose="02020603050405020304" pitchFamily="18" charset="0"/>
                <a:cs typeface="FrankRuehl" panose="020E0503060101010101" pitchFamily="34" charset="-79"/>
              </a:rPr>
              <a:t> או פיצוי שנפסקו או המגיעים על פי חיקוק לאחד מבני-הזוג בשל נזק גוף, או מוות;</a:t>
            </a:r>
            <a:endParaRPr lang="he-IL" sz="2400" dirty="0">
              <a:solidFill>
                <a:srgbClr val="000000"/>
              </a:solidFill>
              <a:latin typeface="Times New Roman" panose="02020603050405020304" pitchFamily="18" charset="0"/>
            </a:endParaRPr>
          </a:p>
          <a:p>
            <a:pPr marL="305435" indent="0" algn="just" rtl="1">
              <a:spcBef>
                <a:spcPts val="360"/>
              </a:spcBef>
              <a:spcAft>
                <a:spcPts val="0"/>
              </a:spcAft>
              <a:buNone/>
            </a:pPr>
            <a:r>
              <a:rPr lang="he-IL" sz="2400" b="0" i="0" dirty="0">
                <a:solidFill>
                  <a:srgbClr val="000000"/>
                </a:solidFill>
                <a:effectLst/>
                <a:latin typeface="Times New Roman" panose="02020603050405020304" pitchFamily="18" charset="0"/>
                <a:cs typeface="FrankRuehl" panose="020E0503060101010101" pitchFamily="34" charset="-79"/>
              </a:rPr>
              <a:t>(3)   נכסים שבני הזוג הסכימו בכתב </a:t>
            </a:r>
            <a:r>
              <a:rPr lang="he-IL" sz="2400" b="0" i="0" dirty="0" err="1">
                <a:solidFill>
                  <a:srgbClr val="000000"/>
                </a:solidFill>
                <a:effectLst/>
                <a:latin typeface="Times New Roman" panose="02020603050405020304" pitchFamily="18" charset="0"/>
                <a:cs typeface="FrankRuehl" panose="020E0503060101010101" pitchFamily="34" charset="-79"/>
              </a:rPr>
              <a:t>ששוויים</a:t>
            </a:r>
            <a:r>
              <a:rPr lang="he-IL" sz="2400" b="0" i="0" dirty="0">
                <a:solidFill>
                  <a:srgbClr val="000000"/>
                </a:solidFill>
                <a:effectLst/>
                <a:latin typeface="Times New Roman" panose="02020603050405020304" pitchFamily="18" charset="0"/>
                <a:cs typeface="FrankRuehl" panose="020E0503060101010101" pitchFamily="34" charset="-79"/>
              </a:rPr>
              <a:t> לא יאוזן ביניהם.</a:t>
            </a:r>
            <a:endParaRPr lang="he-IL" sz="2400" b="0" i="0" dirty="0">
              <a:solidFill>
                <a:srgbClr val="000000"/>
              </a:solidFill>
              <a:effectLst/>
              <a:latin typeface="Times New Roman" panose="02020603050405020304" pitchFamily="18" charset="0"/>
            </a:endParaRPr>
          </a:p>
          <a:p>
            <a:pPr marL="0" indent="0" algn="just" rtl="1">
              <a:spcBef>
                <a:spcPts val="360"/>
              </a:spcBef>
              <a:spcAft>
                <a:spcPts val="0"/>
              </a:spcAft>
              <a:buNone/>
            </a:pPr>
            <a:r>
              <a:rPr lang="he-IL" sz="2400" b="0" i="0" dirty="0">
                <a:solidFill>
                  <a:srgbClr val="000000"/>
                </a:solidFill>
                <a:effectLst/>
                <a:latin typeface="Times New Roman" panose="02020603050405020304" pitchFamily="18" charset="0"/>
                <a:cs typeface="FrankRuehl" panose="020E0503060101010101" pitchFamily="34" charset="-79"/>
              </a:rPr>
              <a:t>        (ב)  בפקיעת הנישואין עקב מותו של בן זוג יבואו, </a:t>
            </a:r>
            <a:r>
              <a:rPr lang="he-IL" sz="2400" b="0" i="0" dirty="0" err="1">
                <a:solidFill>
                  <a:srgbClr val="000000"/>
                </a:solidFill>
                <a:effectLst/>
                <a:latin typeface="Times New Roman" panose="02020603050405020304" pitchFamily="18" charset="0"/>
                <a:cs typeface="FrankRuehl" panose="020E0503060101010101" pitchFamily="34" charset="-79"/>
              </a:rPr>
              <a:t>לענין</a:t>
            </a:r>
            <a:r>
              <a:rPr lang="he-IL" sz="2400" b="0" i="0" dirty="0">
                <a:solidFill>
                  <a:srgbClr val="000000"/>
                </a:solidFill>
                <a:effectLst/>
                <a:latin typeface="Times New Roman" panose="02020603050405020304" pitchFamily="18" charset="0"/>
                <a:cs typeface="FrankRuehl" panose="020E0503060101010101" pitchFamily="34" charset="-79"/>
              </a:rPr>
              <a:t> הזכות, לאיזון המשאבים, יורשיו 				במקומו.</a:t>
            </a:r>
            <a:endParaRPr lang="he-IL" sz="2400" b="0" i="0" dirty="0">
              <a:solidFill>
                <a:srgbClr val="000000"/>
              </a:solidFill>
              <a:effectLst/>
              <a:latin typeface="Times New Roman" panose="02020603050405020304" pitchFamily="18" charset="0"/>
            </a:endParaRPr>
          </a:p>
        </p:txBody>
      </p:sp>
      <p:sp>
        <p:nvSpPr>
          <p:cNvPr id="4" name="חץ: למטה 3">
            <a:extLst>
              <a:ext uri="{FF2B5EF4-FFF2-40B4-BE49-F238E27FC236}">
                <a16:creationId xmlns:a16="http://schemas.microsoft.com/office/drawing/2014/main" id="{2FAD3BD7-F6FD-F993-96CE-4131974705B9}"/>
              </a:ext>
            </a:extLst>
          </p:cNvPr>
          <p:cNvSpPr/>
          <p:nvPr/>
        </p:nvSpPr>
        <p:spPr>
          <a:xfrm>
            <a:off x="6410325" y="1476375"/>
            <a:ext cx="638175" cy="552450"/>
          </a:xfrm>
          <a:prstGeom prst="downArrow">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ציין מיקום של כותרת תחתונה 3">
            <a:extLst>
              <a:ext uri="{FF2B5EF4-FFF2-40B4-BE49-F238E27FC236}">
                <a16:creationId xmlns:a16="http://schemas.microsoft.com/office/drawing/2014/main" id="{CF958FA9-B647-B673-3B20-FCA20D83C635}"/>
              </a:ext>
            </a:extLst>
          </p:cNvPr>
          <p:cNvSpPr>
            <a:spLocks noGrp="1"/>
          </p:cNvSpPr>
          <p:nvPr>
            <p:ph type="ftr" sz="quarter" idx="11"/>
          </p:nvPr>
        </p:nvSpPr>
        <p:spPr>
          <a:xfrm>
            <a:off x="2589212" y="6135808"/>
            <a:ext cx="7619999" cy="365125"/>
          </a:xfrm>
        </p:spPr>
        <p:txBody>
          <a:bodyPr/>
          <a:lstStyle/>
          <a:p>
            <a:pPr algn="r" rtl="1"/>
            <a:r>
              <a:rPr lang="he-IL" dirty="0"/>
              <a:t>2. חוק יחסי ממון תשל"ג -1973 </a:t>
            </a:r>
          </a:p>
        </p:txBody>
      </p:sp>
    </p:spTree>
    <p:extLst>
      <p:ext uri="{BB962C8B-B14F-4D97-AF65-F5344CB8AC3E}">
        <p14:creationId xmlns:p14="http://schemas.microsoft.com/office/powerpoint/2010/main" val="281979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C6DA2D2-4C91-81DD-0A20-E746F1E5873F}"/>
              </a:ext>
            </a:extLst>
          </p:cNvPr>
          <p:cNvSpPr>
            <a:spLocks noGrp="1"/>
          </p:cNvSpPr>
          <p:nvPr>
            <p:ph type="title"/>
          </p:nvPr>
        </p:nvSpPr>
        <p:spPr>
          <a:xfrm>
            <a:off x="1790701" y="624110"/>
            <a:ext cx="9713912" cy="1280890"/>
          </a:xfrm>
        </p:spPr>
        <p:txBody>
          <a:bodyPr/>
          <a:lstStyle/>
          <a:p>
            <a:pPr algn="r" rtl="0"/>
            <a:r>
              <a:rPr lang="he-IL" dirty="0"/>
              <a:t>נכסי מקרקעין מוחרגים מאיזון המשאבים לצד ערב הנישואין – בעניינו דירה שנתקבלה בירושה  </a:t>
            </a:r>
          </a:p>
        </p:txBody>
      </p:sp>
      <p:sp>
        <p:nvSpPr>
          <p:cNvPr id="3" name="מציין מיקום תוכן 2">
            <a:extLst>
              <a:ext uri="{FF2B5EF4-FFF2-40B4-BE49-F238E27FC236}">
                <a16:creationId xmlns:a16="http://schemas.microsoft.com/office/drawing/2014/main" id="{DDCF9802-D81E-B256-6D7C-EF2CB22B8705}"/>
              </a:ext>
            </a:extLst>
          </p:cNvPr>
          <p:cNvSpPr>
            <a:spLocks noGrp="1"/>
          </p:cNvSpPr>
          <p:nvPr>
            <p:ph idx="1"/>
          </p:nvPr>
        </p:nvSpPr>
        <p:spPr/>
        <p:txBody>
          <a:bodyPr/>
          <a:lstStyle/>
          <a:p>
            <a:pPr>
              <a:lnSpc>
                <a:spcPct val="200000"/>
              </a:lnSpc>
            </a:pPr>
            <a:r>
              <a:rPr lang="he-IL" b="1" u="sng" dirty="0"/>
              <a:t>כוונת שיתוף קונקרטית </a:t>
            </a:r>
            <a:r>
              <a:rPr lang="he-IL" dirty="0"/>
              <a:t>- ככל שהאישה דורשת להכיר בזכויותיה ברכוש שהיה לבעל ערב הנישואין – עליה להוכיח כוונת שיתוף קונקרטית ולחילופין עליה להוכיח כי הנכס נטמע ברכוש המשותף של הצדדים. </a:t>
            </a:r>
          </a:p>
          <a:p>
            <a:endParaRPr lang="he-IL" dirty="0"/>
          </a:p>
        </p:txBody>
      </p:sp>
      <p:sp>
        <p:nvSpPr>
          <p:cNvPr id="4" name="אליפסה 3">
            <a:extLst>
              <a:ext uri="{FF2B5EF4-FFF2-40B4-BE49-F238E27FC236}">
                <a16:creationId xmlns:a16="http://schemas.microsoft.com/office/drawing/2014/main" id="{C41A7C79-C634-3321-484C-01105F1B7958}"/>
              </a:ext>
            </a:extLst>
          </p:cNvPr>
          <p:cNvSpPr/>
          <p:nvPr/>
        </p:nvSpPr>
        <p:spPr>
          <a:xfrm>
            <a:off x="1152525" y="4095122"/>
            <a:ext cx="10439402" cy="1704975"/>
          </a:xfrm>
          <a:prstGeom prst="ellipse">
            <a:avLst/>
          </a:prstGeom>
          <a:solidFill>
            <a:schemeClr val="accent2">
              <a:lumMod val="20000"/>
              <a:lumOff val="80000"/>
            </a:schemeClr>
          </a:solidFill>
          <a:ln w="3175"/>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lnSpc>
                <a:spcPct val="200000"/>
              </a:lnSpc>
            </a:pPr>
            <a:r>
              <a:rPr lang="he-IL" sz="2000" dirty="0">
                <a:solidFill>
                  <a:schemeClr val="accent2">
                    <a:lumMod val="75000"/>
                  </a:schemeClr>
                </a:solidFill>
                <a:latin typeface="+mj-lt"/>
                <a:ea typeface="+mj-ea"/>
                <a:cs typeface="+mj-cs"/>
              </a:rPr>
              <a:t>מצגת בעניין פסק דין </a:t>
            </a:r>
            <a:r>
              <a:rPr lang="he-IL" sz="2000" dirty="0" err="1">
                <a:solidFill>
                  <a:schemeClr val="accent2">
                    <a:lumMod val="75000"/>
                  </a:schemeClr>
                </a:solidFill>
                <a:latin typeface="+mj-lt"/>
                <a:ea typeface="+mj-ea"/>
                <a:cs typeface="+mj-cs"/>
              </a:rPr>
              <a:t>תמ"ש</a:t>
            </a:r>
            <a:r>
              <a:rPr lang="he-IL" sz="2000" dirty="0">
                <a:solidFill>
                  <a:schemeClr val="accent2">
                    <a:lumMod val="75000"/>
                  </a:schemeClr>
                </a:solidFill>
                <a:latin typeface="+mj-lt"/>
                <a:ea typeface="+mj-ea"/>
                <a:cs typeface="+mj-cs"/>
              </a:rPr>
              <a:t> 2792-08</a:t>
            </a:r>
            <a:r>
              <a:rPr lang="he-IL" sz="1800" dirty="0">
                <a:effectLst>
                  <a:outerShdw blurRad="38100" dist="38100" dir="2700000" algn="tl">
                    <a:srgbClr val="000000">
                      <a:alpha val="43137"/>
                    </a:srgbClr>
                  </a:outerShdw>
                </a:effectLst>
              </a:rPr>
              <a:t> </a:t>
            </a:r>
            <a:r>
              <a:rPr lang="he-IL" sz="1800" dirty="0" err="1">
                <a:solidFill>
                  <a:schemeClr val="accent2">
                    <a:lumMod val="75000"/>
                  </a:schemeClr>
                </a:solidFill>
                <a:latin typeface="+mj-lt"/>
                <a:ea typeface="+mj-ea"/>
                <a:cs typeface="+mj-cs"/>
              </a:rPr>
              <a:t>ר.ח</a:t>
            </a:r>
            <a:r>
              <a:rPr lang="he-IL" sz="1800" dirty="0">
                <a:solidFill>
                  <a:schemeClr val="accent2">
                    <a:lumMod val="75000"/>
                  </a:schemeClr>
                </a:solidFill>
                <a:latin typeface="+mj-lt"/>
                <a:ea typeface="+mj-ea"/>
                <a:cs typeface="+mj-cs"/>
              </a:rPr>
              <a:t>' נ' ע.ח' (פורסם בנבו 22/11/14) </a:t>
            </a:r>
          </a:p>
          <a:p>
            <a:pPr marL="0" indent="0" algn="ctr">
              <a:lnSpc>
                <a:spcPct val="200000"/>
              </a:lnSpc>
              <a:buNone/>
            </a:pPr>
            <a:r>
              <a:rPr lang="he-IL" dirty="0">
                <a:solidFill>
                  <a:schemeClr val="tx1"/>
                </a:solidFill>
              </a:rPr>
              <a:t>תביעת האישה נדחתה-  למעט </a:t>
            </a:r>
            <a:r>
              <a:rPr lang="he-IL" b="1" dirty="0">
                <a:solidFill>
                  <a:schemeClr val="tx1"/>
                </a:solidFill>
              </a:rPr>
              <a:t>טענת שיתוף פירות והשבחת נכסים </a:t>
            </a:r>
          </a:p>
          <a:p>
            <a:pPr algn="ctr"/>
            <a:endParaRPr lang="he-IL" dirty="0">
              <a:ln w="3175">
                <a:solidFill>
                  <a:schemeClr val="tx1"/>
                </a:solidFill>
              </a:ln>
            </a:endParaRPr>
          </a:p>
        </p:txBody>
      </p:sp>
      <p:sp>
        <p:nvSpPr>
          <p:cNvPr id="6" name="מציין מיקום של כותרת תחתונה 5">
            <a:extLst>
              <a:ext uri="{FF2B5EF4-FFF2-40B4-BE49-F238E27FC236}">
                <a16:creationId xmlns:a16="http://schemas.microsoft.com/office/drawing/2014/main" id="{F5D3BF4F-9B2B-C8B2-27E9-C154E5188902}"/>
              </a:ext>
            </a:extLst>
          </p:cNvPr>
          <p:cNvSpPr>
            <a:spLocks noGrp="1"/>
          </p:cNvSpPr>
          <p:nvPr>
            <p:ph type="ftr" sz="quarter" idx="11"/>
          </p:nvPr>
        </p:nvSpPr>
        <p:spPr>
          <a:xfrm>
            <a:off x="2837657" y="6190727"/>
            <a:ext cx="7619999" cy="365125"/>
          </a:xfrm>
        </p:spPr>
        <p:txBody>
          <a:bodyPr/>
          <a:lstStyle/>
          <a:p>
            <a:pPr algn="r" rtl="1"/>
            <a:r>
              <a:rPr lang="he-IL" dirty="0"/>
              <a:t>1 </a:t>
            </a:r>
            <a:r>
              <a:rPr lang="he-IL" dirty="0" err="1"/>
              <a:t>תמ"ש</a:t>
            </a:r>
            <a:r>
              <a:rPr lang="he-IL" dirty="0"/>
              <a:t> 2792-08 </a:t>
            </a:r>
            <a:r>
              <a:rPr lang="he-IL" dirty="0" err="1"/>
              <a:t>ר.ח</a:t>
            </a:r>
            <a:r>
              <a:rPr lang="he-IL" dirty="0"/>
              <a:t>' נ' ע.ח' (פורסם בנבו 22/11/14)  2</a:t>
            </a:r>
          </a:p>
          <a:p>
            <a:pPr algn="r" rtl="1"/>
            <a:r>
              <a:rPr lang="he-IL" dirty="0"/>
              <a:t>2 חוק יחסי ממון תשל"ג -1973 </a:t>
            </a:r>
          </a:p>
          <a:p>
            <a:pPr algn="r" rtl="1"/>
            <a:r>
              <a:rPr lang="he-IL" dirty="0"/>
              <a:t>3. פרופ' ליפשיץ  "יחסי משפחה וממון: אתגרים   ומשימות בעקבות תיקון מס' 4 לחוק יחסי ממון" (חוקים א 2009, 227; עמ' 265) </a:t>
            </a:r>
            <a:endParaRPr lang="en-US" sz="1100" dirty="0">
              <a:solidFill>
                <a:schemeClr val="tx1"/>
              </a:solidFill>
            </a:endParaRPr>
          </a:p>
        </p:txBody>
      </p:sp>
      <p:sp>
        <p:nvSpPr>
          <p:cNvPr id="5" name="תיבת טקסט 4">
            <a:extLst>
              <a:ext uri="{FF2B5EF4-FFF2-40B4-BE49-F238E27FC236}">
                <a16:creationId xmlns:a16="http://schemas.microsoft.com/office/drawing/2014/main" id="{537097F2-2A58-9AAC-965C-1D53BC96B97D}"/>
              </a:ext>
            </a:extLst>
          </p:cNvPr>
          <p:cNvSpPr txBox="1"/>
          <p:nvPr/>
        </p:nvSpPr>
        <p:spPr>
          <a:xfrm>
            <a:off x="7439025" y="5929012"/>
            <a:ext cx="5295900" cy="261610"/>
          </a:xfrm>
          <a:prstGeom prst="rect">
            <a:avLst/>
          </a:prstGeom>
          <a:noFill/>
        </p:spPr>
        <p:txBody>
          <a:bodyPr wrap="square" rtlCol="1">
            <a:spAutoFit/>
          </a:bodyPr>
          <a:lstStyle/>
          <a:p>
            <a:r>
              <a:rPr lang="he-IL"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ב</a:t>
            </a:r>
            <a:r>
              <a:rPr lang="he-IL" sz="1100" u="sng"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hlinkClick r:id="rId2">
                  <a:extLst>
                    <a:ext uri="{A12FA001-AC4F-418D-AE19-62706E023703}">
                      <ahyp:hlinkClr xmlns:ahyp="http://schemas.microsoft.com/office/drawing/2018/hyperlinkcolor" val="tx"/>
                    </a:ext>
                  </a:extLst>
                </a:hlinkClick>
              </a:rPr>
              <a:t>ע"מ 10734/06</a:t>
            </a:r>
            <a:r>
              <a:rPr lang="he-IL"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 פלוני נ' פלוני [פורסם בנבו] מיום 14.3.07</a:t>
            </a:r>
            <a:endParaRPr lang="he-IL" sz="1100" dirty="0">
              <a:solidFill>
                <a:schemeClr val="bg1">
                  <a:lumMod val="50000"/>
                </a:schemeClr>
              </a:solidFill>
            </a:endParaRPr>
          </a:p>
        </p:txBody>
      </p:sp>
    </p:spTree>
    <p:extLst>
      <p:ext uri="{BB962C8B-B14F-4D97-AF65-F5344CB8AC3E}">
        <p14:creationId xmlns:p14="http://schemas.microsoft.com/office/powerpoint/2010/main" val="383001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CB7DBB-71A1-494C-56A9-DE5202577CB9}"/>
              </a:ext>
            </a:extLst>
          </p:cNvPr>
          <p:cNvSpPr>
            <a:spLocks noGrp="1"/>
          </p:cNvSpPr>
          <p:nvPr>
            <p:ph type="title"/>
          </p:nvPr>
        </p:nvSpPr>
        <p:spPr/>
        <p:txBody>
          <a:bodyPr>
            <a:normAutofit fontScale="90000"/>
          </a:bodyPr>
          <a:lstStyle/>
          <a:p>
            <a:r>
              <a:rPr lang="he-IL" dirty="0"/>
              <a:t>דינם של השבחות ופירות בנכסים שאינם אמורים להיות מחולקים על פי חוק יחסי ממון – אינם ברי איזון </a:t>
            </a:r>
          </a:p>
        </p:txBody>
      </p:sp>
      <p:sp>
        <p:nvSpPr>
          <p:cNvPr id="3" name="מציין מיקום תוכן 2">
            <a:extLst>
              <a:ext uri="{FF2B5EF4-FFF2-40B4-BE49-F238E27FC236}">
                <a16:creationId xmlns:a16="http://schemas.microsoft.com/office/drawing/2014/main" id="{68EA11E1-7F2F-D8B2-0721-0FE7370BF3FA}"/>
              </a:ext>
            </a:extLst>
          </p:cNvPr>
          <p:cNvSpPr>
            <a:spLocks noGrp="1"/>
          </p:cNvSpPr>
          <p:nvPr>
            <p:ph idx="1"/>
          </p:nvPr>
        </p:nvSpPr>
        <p:spPr>
          <a:xfrm>
            <a:off x="1352548" y="2839283"/>
            <a:ext cx="10155775" cy="3882397"/>
          </a:xfrm>
        </p:spPr>
        <p:txBody>
          <a:bodyPr>
            <a:normAutofit fontScale="70000" lnSpcReduction="20000"/>
          </a:bodyPr>
          <a:lstStyle/>
          <a:p>
            <a:pPr marL="0" indent="0">
              <a:buNone/>
            </a:pPr>
            <a:r>
              <a:rPr lang="he-IL" sz="2400" u="sng" dirty="0"/>
              <a:t>עובדות המקרה: </a:t>
            </a:r>
          </a:p>
          <a:p>
            <a:r>
              <a:rPr lang="he-IL" sz="2400" dirty="0"/>
              <a:t>בני הזוג נישאו </a:t>
            </a:r>
            <a:r>
              <a:rPr lang="he-IL" sz="2400" dirty="0" err="1"/>
              <a:t>זל"ז</a:t>
            </a:r>
            <a:r>
              <a:rPr lang="he-IL" sz="2400" dirty="0"/>
              <a:t> ונישואים אלה נולדו להם שני ילדים. בני הזוג התגוררו מתחילת נישואיהם על קרקע שניתנה בירושה לבעל ואחיותיו. ראוי להדגיש כי בית המגורים נבנה לאחר שנישאו בני הזוג. </a:t>
            </a:r>
          </a:p>
          <a:p>
            <a:r>
              <a:rPr lang="he-IL" sz="2400" dirty="0"/>
              <a:t>בבית המגורים המשותף בנו הצדדים בנוסף, שתי יחידות דיור שהושכרו ע"י חברה שבבעלות הצדדים. </a:t>
            </a:r>
          </a:p>
          <a:p>
            <a:r>
              <a:rPr lang="he-IL" sz="2400" b="1" dirty="0"/>
              <a:t>טענות האישה </a:t>
            </a:r>
            <a:r>
              <a:rPr lang="he-IL" sz="2400" dirty="0"/>
              <a:t>– לפי 11 לחוק יחסי ממון שמירת זכויותיה, פירוק שיתוף בעין במסגרת איזון המשאבים שבין הצדדים, בהפחתת החובות שצברו, מחצית מרווחי החברה, שווי הרכב, </a:t>
            </a:r>
            <a:r>
              <a:rPr lang="he-IL" sz="2400" dirty="0" err="1"/>
              <a:t>וכיוצ"ב</a:t>
            </a:r>
            <a:r>
              <a:rPr lang="he-IL" sz="2400" dirty="0"/>
              <a:t>. </a:t>
            </a:r>
          </a:p>
          <a:p>
            <a:r>
              <a:rPr lang="he-IL" sz="2400" b="1" dirty="0"/>
              <a:t>טענת הבעל </a:t>
            </a:r>
            <a:r>
              <a:rPr lang="he-IL" sz="2400" dirty="0"/>
              <a:t>– הנכס אותו ירש, מניב מטבעו ולא עצם השקעות הצדדים, בנוסף, לטענתו מרבית כספים שהוצאו בגין בניית הבית ופירותיו היו מפיצויים שקיבל הבעל לידיו. עוד טען כי לא ניתן לחלק כלל את הנכס בעין. ולחילופין טען כי במידה ויוכח כי לאישה זכויות בנכס – אזי יש להורות על המרה כספית ולא בעין. </a:t>
            </a:r>
          </a:p>
          <a:p>
            <a:pPr marL="0" indent="0" algn="ctr">
              <a:buNone/>
            </a:pPr>
            <a:r>
              <a:rPr lang="he-IL" sz="3200" dirty="0">
                <a:solidFill>
                  <a:schemeClr val="accent2">
                    <a:lumMod val="75000"/>
                  </a:schemeClr>
                </a:solidFill>
                <a:latin typeface="+mj-lt"/>
                <a:ea typeface="+mj-ea"/>
                <a:cs typeface="+mj-cs"/>
              </a:rPr>
              <a:t>ומכאן השאלה</a:t>
            </a:r>
          </a:p>
          <a:p>
            <a:pPr marL="0" indent="0" algn="ctr">
              <a:lnSpc>
                <a:spcPct val="170000"/>
              </a:lnSpc>
              <a:buNone/>
            </a:pPr>
            <a:r>
              <a:rPr lang="he-IL" sz="3200" dirty="0">
                <a:solidFill>
                  <a:schemeClr val="accent2">
                    <a:lumMod val="75000"/>
                  </a:schemeClr>
                </a:solidFill>
                <a:latin typeface="+mj-lt"/>
                <a:ea typeface="+mj-ea"/>
                <a:cs typeface="+mj-cs"/>
              </a:rPr>
              <a:t>האם דירה בירושה ו/או פירותיה יהיו כחלק מאיזון המשאבים בין בני הזוג?</a:t>
            </a:r>
            <a:endParaRPr lang="en-US" sz="3200" dirty="0">
              <a:solidFill>
                <a:schemeClr val="accent2">
                  <a:lumMod val="75000"/>
                </a:schemeClr>
              </a:solidFill>
              <a:latin typeface="+mj-lt"/>
              <a:ea typeface="+mj-ea"/>
              <a:cs typeface="+mj-cs"/>
            </a:endParaRPr>
          </a:p>
          <a:p>
            <a:pPr marL="0" indent="0" algn="ctr">
              <a:lnSpc>
                <a:spcPct val="170000"/>
              </a:lnSpc>
              <a:buNone/>
            </a:pPr>
            <a:endParaRPr lang="he-IL" sz="3200" dirty="0">
              <a:solidFill>
                <a:schemeClr val="accent2">
                  <a:lumMod val="75000"/>
                </a:schemeClr>
              </a:solidFill>
              <a:latin typeface="+mj-lt"/>
              <a:ea typeface="+mj-ea"/>
              <a:cs typeface="+mj-cs"/>
            </a:endParaRPr>
          </a:p>
        </p:txBody>
      </p:sp>
      <p:sp>
        <p:nvSpPr>
          <p:cNvPr id="4" name="חץ: למטה 3">
            <a:extLst>
              <a:ext uri="{FF2B5EF4-FFF2-40B4-BE49-F238E27FC236}">
                <a16:creationId xmlns:a16="http://schemas.microsoft.com/office/drawing/2014/main" id="{7AA9DAA0-DC48-9D01-47E5-957EFB22DBC5}"/>
              </a:ext>
            </a:extLst>
          </p:cNvPr>
          <p:cNvSpPr/>
          <p:nvPr/>
        </p:nvSpPr>
        <p:spPr>
          <a:xfrm>
            <a:off x="6327511" y="5653250"/>
            <a:ext cx="205847" cy="255884"/>
          </a:xfrm>
          <a:prstGeom prst="downArrow">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b="1">
              <a:ln w="22225">
                <a:solidFill>
                  <a:schemeClr val="accent2"/>
                </a:solidFill>
                <a:prstDash val="solid"/>
              </a:ln>
              <a:solidFill>
                <a:schemeClr val="accent2">
                  <a:lumMod val="40000"/>
                  <a:lumOff val="60000"/>
                </a:schemeClr>
              </a:solidFill>
            </a:endParaRPr>
          </a:p>
        </p:txBody>
      </p:sp>
      <p:sp>
        <p:nvSpPr>
          <p:cNvPr id="5" name="תיבת טקסט 4">
            <a:extLst>
              <a:ext uri="{FF2B5EF4-FFF2-40B4-BE49-F238E27FC236}">
                <a16:creationId xmlns:a16="http://schemas.microsoft.com/office/drawing/2014/main" id="{5CE25E18-F73E-503C-1A1E-518FAF0BB770}"/>
              </a:ext>
            </a:extLst>
          </p:cNvPr>
          <p:cNvSpPr txBox="1"/>
          <p:nvPr/>
        </p:nvSpPr>
        <p:spPr>
          <a:xfrm>
            <a:off x="2954875" y="1965517"/>
            <a:ext cx="7589300" cy="677108"/>
          </a:xfrm>
          <a:prstGeom prst="rect">
            <a:avLst/>
          </a:prstGeom>
          <a:noFill/>
          <a:ln w="28575">
            <a:solidFill>
              <a:schemeClr val="bg2">
                <a:lumMod val="50000"/>
              </a:schemeClr>
            </a:solidFill>
          </a:ln>
        </p:spPr>
        <p:txBody>
          <a:bodyPr wrap="square" rtlCol="1">
            <a:spAutoFit/>
          </a:bodyPr>
          <a:lstStyle/>
          <a:p>
            <a:pPr algn="ctr" rtl="1"/>
            <a:r>
              <a:rPr lang="he-IL" sz="2000" dirty="0">
                <a:solidFill>
                  <a:schemeClr val="accent2">
                    <a:lumMod val="75000"/>
                  </a:schemeClr>
                </a:solidFill>
                <a:latin typeface="+mj-lt"/>
                <a:ea typeface="+mj-ea"/>
                <a:cs typeface="+mj-cs"/>
              </a:rPr>
              <a:t>פסק דין </a:t>
            </a:r>
            <a:r>
              <a:rPr lang="he-IL" sz="2000" dirty="0" err="1">
                <a:solidFill>
                  <a:schemeClr val="accent2">
                    <a:lumMod val="75000"/>
                  </a:schemeClr>
                </a:solidFill>
                <a:latin typeface="+mj-lt"/>
                <a:ea typeface="+mj-ea"/>
                <a:cs typeface="+mj-cs"/>
              </a:rPr>
              <a:t>תמ"ש</a:t>
            </a:r>
            <a:r>
              <a:rPr lang="he-IL" sz="2000" dirty="0">
                <a:solidFill>
                  <a:schemeClr val="accent2">
                    <a:lumMod val="75000"/>
                  </a:schemeClr>
                </a:solidFill>
                <a:latin typeface="+mj-lt"/>
                <a:ea typeface="+mj-ea"/>
                <a:cs typeface="+mj-cs"/>
              </a:rPr>
              <a:t> 2792-08</a:t>
            </a:r>
            <a:r>
              <a:rPr lang="he-IL" sz="1800" dirty="0">
                <a:effectLst>
                  <a:outerShdw blurRad="38100" dist="38100" dir="2700000" algn="tl">
                    <a:srgbClr val="000000">
                      <a:alpha val="43137"/>
                    </a:srgbClr>
                  </a:outerShdw>
                </a:effectLst>
              </a:rPr>
              <a:t> </a:t>
            </a:r>
            <a:r>
              <a:rPr lang="he-IL" sz="1800" dirty="0" err="1">
                <a:solidFill>
                  <a:schemeClr val="accent2">
                    <a:lumMod val="75000"/>
                  </a:schemeClr>
                </a:solidFill>
                <a:latin typeface="+mj-lt"/>
                <a:ea typeface="+mj-ea"/>
                <a:cs typeface="+mj-cs"/>
              </a:rPr>
              <a:t>ר.ח</a:t>
            </a:r>
            <a:r>
              <a:rPr lang="he-IL" sz="1800" dirty="0">
                <a:solidFill>
                  <a:schemeClr val="accent2">
                    <a:lumMod val="75000"/>
                  </a:schemeClr>
                </a:solidFill>
                <a:latin typeface="+mj-lt"/>
                <a:ea typeface="+mj-ea"/>
                <a:cs typeface="+mj-cs"/>
              </a:rPr>
              <a:t>' נ' ע.ח' (פורסם בנבו 22/11/14)</a:t>
            </a:r>
          </a:p>
          <a:p>
            <a:pPr algn="ctr" rtl="1"/>
            <a:r>
              <a:rPr lang="he-IL" sz="1800" dirty="0">
                <a:effectLst>
                  <a:outerShdw blurRad="38100" dist="38100" dir="2700000" algn="tl">
                    <a:srgbClr val="000000">
                      <a:alpha val="43137"/>
                    </a:srgbClr>
                  </a:outerShdw>
                </a:effectLst>
              </a:rPr>
              <a:t>שעניינו זכויות האישה ברכוש הבעל ערב נישואיהם. </a:t>
            </a:r>
          </a:p>
        </p:txBody>
      </p:sp>
      <p:sp>
        <p:nvSpPr>
          <p:cNvPr id="6" name="מציין מיקום של כותרת תחתונה 5">
            <a:extLst>
              <a:ext uri="{FF2B5EF4-FFF2-40B4-BE49-F238E27FC236}">
                <a16:creationId xmlns:a16="http://schemas.microsoft.com/office/drawing/2014/main" id="{182EAAAA-8209-FCE5-99A1-326E5E58B05D}"/>
              </a:ext>
            </a:extLst>
          </p:cNvPr>
          <p:cNvSpPr>
            <a:spLocks noGrp="1"/>
          </p:cNvSpPr>
          <p:nvPr>
            <p:ph type="ftr" sz="quarter" idx="11"/>
          </p:nvPr>
        </p:nvSpPr>
        <p:spPr>
          <a:xfrm>
            <a:off x="2954875" y="6492875"/>
            <a:ext cx="7619999" cy="365125"/>
          </a:xfrm>
        </p:spPr>
        <p:txBody>
          <a:bodyPr/>
          <a:lstStyle/>
          <a:p>
            <a:pPr algn="r" rtl="1"/>
            <a:r>
              <a:rPr lang="he-IL" dirty="0"/>
              <a:t>1 </a:t>
            </a:r>
            <a:r>
              <a:rPr lang="he-IL" dirty="0" err="1"/>
              <a:t>תמ"ש</a:t>
            </a:r>
            <a:r>
              <a:rPr lang="he-IL" dirty="0"/>
              <a:t> 2792-08 </a:t>
            </a:r>
            <a:r>
              <a:rPr lang="he-IL" dirty="0" err="1"/>
              <a:t>ר.ח</a:t>
            </a:r>
            <a:r>
              <a:rPr lang="he-IL" dirty="0"/>
              <a:t>' נ' ע.ח' (פורסם בנבו 22/11/14</a:t>
            </a:r>
            <a:endParaRPr lang="en-US" sz="1100" dirty="0">
              <a:solidFill>
                <a:schemeClr val="tx1"/>
              </a:solidFill>
            </a:endParaRPr>
          </a:p>
        </p:txBody>
      </p:sp>
    </p:spTree>
    <p:extLst>
      <p:ext uri="{BB962C8B-B14F-4D97-AF65-F5344CB8AC3E}">
        <p14:creationId xmlns:p14="http://schemas.microsoft.com/office/powerpoint/2010/main" val="155752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DE0F3AC-4568-482D-2F9D-41E175AF1D47}"/>
              </a:ext>
            </a:extLst>
          </p:cNvPr>
          <p:cNvSpPr>
            <a:spLocks noGrp="1"/>
          </p:cNvSpPr>
          <p:nvPr>
            <p:ph type="title"/>
          </p:nvPr>
        </p:nvSpPr>
        <p:spPr>
          <a:xfrm>
            <a:off x="1609726" y="609074"/>
            <a:ext cx="10361612" cy="1280890"/>
          </a:xfrm>
          <a:solidFill>
            <a:schemeClr val="bg1"/>
          </a:solidFill>
        </p:spPr>
        <p:txBody>
          <a:bodyPr>
            <a:normAutofit fontScale="90000"/>
          </a:bodyPr>
          <a:lstStyle/>
          <a:p>
            <a:pPr algn="ctr"/>
            <a:r>
              <a:rPr lang="he-IL" sz="5400" dirty="0">
                <a:solidFill>
                  <a:schemeClr val="tx1"/>
                </a:solidFill>
              </a:rPr>
              <a:t>הפסיקה בהקשר ל- ס' 5 לחוק יחסי ממון</a:t>
            </a:r>
          </a:p>
        </p:txBody>
      </p:sp>
      <p:sp>
        <p:nvSpPr>
          <p:cNvPr id="3" name="מציין מיקום תוכן 2">
            <a:extLst>
              <a:ext uri="{FF2B5EF4-FFF2-40B4-BE49-F238E27FC236}">
                <a16:creationId xmlns:a16="http://schemas.microsoft.com/office/drawing/2014/main" id="{A280B90B-EBBD-8BBF-E384-5971F71AE087}"/>
              </a:ext>
            </a:extLst>
          </p:cNvPr>
          <p:cNvSpPr>
            <a:spLocks noGrp="1"/>
          </p:cNvSpPr>
          <p:nvPr>
            <p:ph idx="1"/>
          </p:nvPr>
        </p:nvSpPr>
        <p:spPr>
          <a:xfrm>
            <a:off x="2589212" y="1704975"/>
            <a:ext cx="8915400" cy="3686175"/>
          </a:xfrm>
        </p:spPr>
        <p:txBody>
          <a:bodyPr>
            <a:normAutofit lnSpcReduction="10000"/>
          </a:bodyPr>
          <a:lstStyle/>
          <a:p>
            <a:pPr algn="ctr"/>
            <a:r>
              <a:rPr lang="he-IL" b="1" u="sng" dirty="0"/>
              <a:t>הכלל הוא כי עם פקיעת הנישואין, זכאי כל אחד מבני הזוג למחצית </a:t>
            </a:r>
            <a:r>
              <a:rPr lang="he-IL" b="1" u="sng" dirty="0" err="1"/>
              <a:t>שוויים</a:t>
            </a:r>
            <a:r>
              <a:rPr lang="he-IL" b="1" u="sng" dirty="0"/>
              <a:t> של כלל נכסי בני הזוג למעט נכסים המפורטים בסעיף הנ"ל </a:t>
            </a:r>
            <a:r>
              <a:rPr lang="he-IL" b="1" u="sng" dirty="0" err="1"/>
              <a:t>ונחרגים</a:t>
            </a:r>
            <a:r>
              <a:rPr lang="he-IL" b="1" u="sng" dirty="0"/>
              <a:t> מהאיזון.</a:t>
            </a:r>
          </a:p>
          <a:p>
            <a:endParaRPr lang="he-IL" dirty="0"/>
          </a:p>
          <a:p>
            <a:pPr marL="0" indent="0">
              <a:buNone/>
            </a:pPr>
            <a:r>
              <a:rPr lang="he-IL" u="sng" dirty="0">
                <a:solidFill>
                  <a:srgbClr val="0070C0"/>
                </a:solidFill>
              </a:rPr>
              <a:t>בעניין זה פסיקת בית המשפט העליון ע"א 1229/90 חנוך נ' חנוך, פ"ד מה(5) 584 (1991)). כדלקמן: </a:t>
            </a:r>
          </a:p>
          <a:p>
            <a:pPr marL="0" indent="0">
              <a:buNone/>
            </a:pPr>
            <a:r>
              <a:rPr lang="he-IL" b="1" dirty="0"/>
              <a:t>"האיזון בעת פקיעת הנישואין נערך </a:t>
            </a:r>
            <a:r>
              <a:rPr lang="he-IL" b="1" dirty="0" err="1"/>
              <a:t>איפוא</a:t>
            </a:r>
            <a:r>
              <a:rPr lang="he-IL" b="1" dirty="0"/>
              <a:t> תוך קביעת שווים של כלל נכסי בני הזוג. הווי אומר, אין נוטלים כל חשבון בנק או כל נכס בנפרד ומחלקים אותם לשניים כדי לקבוע שוויה של המחצית בחשבון שהיא חלקו של כל אחד מבני-זוג, אלא מצרפים את כלל המשאבים בהערכה מקיפה וכוללת, וכלל המשאבים הוא שמחולק בין בני הזוג. אין צריך לומר, שזו גם הדרך ההגיונית, שהרי איזון שייערך בשלבים, ובנפרד לגבי פרטים קנייניים נבחרים (להבדיל מכלל הנכסים), עלול להביא להיפוכה של התוצאה המבוקשת, היינו לאי-איזון בכלל הנכסים."</a:t>
            </a:r>
          </a:p>
        </p:txBody>
      </p:sp>
      <p:sp>
        <p:nvSpPr>
          <p:cNvPr id="5" name="תיבת טקסט 4">
            <a:extLst>
              <a:ext uri="{FF2B5EF4-FFF2-40B4-BE49-F238E27FC236}">
                <a16:creationId xmlns:a16="http://schemas.microsoft.com/office/drawing/2014/main" id="{4C9EF8D8-1EF8-7A9E-6858-DD2DBAF400ED}"/>
              </a:ext>
            </a:extLst>
          </p:cNvPr>
          <p:cNvSpPr txBox="1"/>
          <p:nvPr/>
        </p:nvSpPr>
        <p:spPr>
          <a:xfrm>
            <a:off x="2865437" y="5794337"/>
            <a:ext cx="7514908" cy="246221"/>
          </a:xfrm>
          <a:prstGeom prst="rect">
            <a:avLst/>
          </a:prstGeom>
          <a:noFill/>
        </p:spPr>
        <p:txBody>
          <a:bodyPr wrap="square" rtlCol="1">
            <a:spAutoFit/>
          </a:bodyPr>
          <a:lstStyle/>
          <a:p>
            <a:pPr algn="r" rtl="1"/>
            <a:r>
              <a:rPr lang="he-IL" sz="1000" dirty="0">
                <a:solidFill>
                  <a:schemeClr val="bg1">
                    <a:lumMod val="50000"/>
                  </a:schemeClr>
                </a:solidFill>
              </a:rPr>
              <a:t>ע"א 1229/90 חנוך נ' חנוך, פ"ד מה(5) 584 (1991)).</a:t>
            </a:r>
          </a:p>
        </p:txBody>
      </p:sp>
    </p:spTree>
    <p:extLst>
      <p:ext uri="{BB962C8B-B14F-4D97-AF65-F5344CB8AC3E}">
        <p14:creationId xmlns:p14="http://schemas.microsoft.com/office/powerpoint/2010/main" val="379735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88857DC-58F0-4690-29C2-E7E382D4C160}"/>
              </a:ext>
            </a:extLst>
          </p:cNvPr>
          <p:cNvSpPr>
            <a:spLocks noGrp="1"/>
          </p:cNvSpPr>
          <p:nvPr>
            <p:ph type="title"/>
          </p:nvPr>
        </p:nvSpPr>
        <p:spPr>
          <a:xfrm>
            <a:off x="1825099" y="553957"/>
            <a:ext cx="8911687" cy="766540"/>
          </a:xfrm>
        </p:spPr>
        <p:txBody>
          <a:bodyPr/>
          <a:lstStyle/>
          <a:p>
            <a:pPr algn="ctr"/>
            <a:r>
              <a:rPr lang="he-IL" dirty="0"/>
              <a:t>השקעת בני הזוג בנכסי ירושה </a:t>
            </a:r>
            <a:r>
              <a:rPr lang="he-IL" dirty="0">
                <a:sym typeface="Wingdings" panose="05000000000000000000" pitchFamily="2" charset="2"/>
              </a:rPr>
              <a:t> </a:t>
            </a:r>
            <a:endParaRPr lang="he-IL" dirty="0"/>
          </a:p>
        </p:txBody>
      </p:sp>
      <p:sp>
        <p:nvSpPr>
          <p:cNvPr id="3" name="מציין מיקום תוכן 2">
            <a:extLst>
              <a:ext uri="{FF2B5EF4-FFF2-40B4-BE49-F238E27FC236}">
                <a16:creationId xmlns:a16="http://schemas.microsoft.com/office/drawing/2014/main" id="{D90F3EAD-DDC2-D0FB-C9AD-22C0F5431CB7}"/>
              </a:ext>
            </a:extLst>
          </p:cNvPr>
          <p:cNvSpPr>
            <a:spLocks noGrp="1"/>
          </p:cNvSpPr>
          <p:nvPr>
            <p:ph idx="1"/>
          </p:nvPr>
        </p:nvSpPr>
        <p:spPr>
          <a:xfrm>
            <a:off x="1057275" y="1457325"/>
            <a:ext cx="10447337" cy="4972049"/>
          </a:xfrm>
        </p:spPr>
        <p:txBody>
          <a:bodyPr>
            <a:normAutofit/>
          </a:bodyPr>
          <a:lstStyle/>
          <a:p>
            <a:pPr marL="0" lvl="0" indent="0" algn="just" rtl="1">
              <a:lnSpc>
                <a:spcPct val="150000"/>
              </a:lnSpc>
              <a:spcAft>
                <a:spcPts val="1000"/>
              </a:spcAft>
              <a:buNone/>
            </a:pPr>
            <a:r>
              <a:rPr lang="he-IL" sz="1800" dirty="0">
                <a:effectLst/>
                <a:latin typeface="Arial" panose="020B0604020202020204" pitchFamily="34" charset="0"/>
                <a:ea typeface="Times New Roman" panose="02020603050405020304" pitchFamily="18" charset="0"/>
                <a:cs typeface="+mj-cs"/>
              </a:rPr>
              <a:t>כאשר בן הזוג בחיי הנישואין מקבל נכס בירושה יש צורך לבחון את מהות השיתוף בנכס בכמה היבטים. ראשית, ההשקעה בנכס, קרי האם הנכס מביא עימו פירות בנסיבות חיצוניות, ללא התערבות הצדדים ולחילופין היה נדרש מאמץ משותף של הצדדים על מנת שהנכס יביא עימו פירות מהלך תקופת הנישואין. </a:t>
            </a:r>
          </a:p>
          <a:p>
            <a:pPr marL="457200" algn="just" rtl="1">
              <a:lnSpc>
                <a:spcPct val="150000"/>
              </a:lnSpc>
              <a:spcAft>
                <a:spcPts val="1000"/>
              </a:spcAft>
            </a:pPr>
            <a:r>
              <a:rPr lang="he-IL" sz="1800" dirty="0">
                <a:effectLst/>
                <a:latin typeface="Times New Roman" panose="02020603050405020304" pitchFamily="18" charset="0"/>
                <a:ea typeface="Times New Roman" panose="02020603050405020304" pitchFamily="18" charset="0"/>
                <a:cs typeface="+mj-cs"/>
              </a:rPr>
              <a:t>השבחה אשר מגיעה עם הנכס </a:t>
            </a:r>
            <a:r>
              <a:rPr lang="en-US" sz="1800" dirty="0">
                <a:effectLst/>
                <a:latin typeface="Times New Roman" panose="02020603050405020304" pitchFamily="18" charset="0"/>
                <a:ea typeface="Times New Roman" panose="02020603050405020304" pitchFamily="18" charset="0"/>
                <a:cs typeface="+mj-cs"/>
              </a:rPr>
              <a:t>"AS IS” </a:t>
            </a:r>
            <a:r>
              <a:rPr lang="he-IL" sz="1800" dirty="0">
                <a:effectLst/>
                <a:latin typeface="Times New Roman" panose="02020603050405020304" pitchFamily="18" charset="0"/>
                <a:ea typeface="Times New Roman" panose="02020603050405020304" pitchFamily="18" charset="0"/>
                <a:cs typeface="+mj-cs"/>
              </a:rPr>
              <a:t> אינה ברת איזון. כאשר הנכס עומד בפני עצמו ומניב פירותיו ללא התערבות של מי מהצדדים אזי, </a:t>
            </a:r>
            <a:r>
              <a:rPr lang="he-IL" dirty="0">
                <a:latin typeface="Times New Roman" panose="02020603050405020304" pitchFamily="18" charset="0"/>
                <a:ea typeface="Times New Roman" panose="02020603050405020304" pitchFamily="18" charset="0"/>
                <a:cs typeface="+mj-cs"/>
              </a:rPr>
              <a:t>הפירות יחשבו כחלק מהנכס ולא </a:t>
            </a:r>
            <a:r>
              <a:rPr lang="he-IL" dirty="0" err="1">
                <a:latin typeface="Times New Roman" panose="02020603050405020304" pitchFamily="18" charset="0"/>
                <a:ea typeface="Times New Roman" panose="02020603050405020304" pitchFamily="18" charset="0"/>
                <a:cs typeface="+mj-cs"/>
              </a:rPr>
              <a:t>יכלולו</a:t>
            </a:r>
            <a:r>
              <a:rPr lang="he-IL" dirty="0">
                <a:latin typeface="Times New Roman" panose="02020603050405020304" pitchFamily="18" charset="0"/>
                <a:ea typeface="Times New Roman" panose="02020603050405020304" pitchFamily="18" charset="0"/>
                <a:cs typeface="+mj-cs"/>
              </a:rPr>
              <a:t> באיזון המשאבים שבין הצדדים. </a:t>
            </a:r>
          </a:p>
          <a:p>
            <a:pPr marL="457200" algn="just" rtl="1">
              <a:lnSpc>
                <a:spcPct val="150000"/>
              </a:lnSpc>
              <a:spcAft>
                <a:spcPts val="1000"/>
              </a:spcAft>
            </a:pPr>
            <a:r>
              <a:rPr lang="he-IL" sz="1800" dirty="0">
                <a:effectLst/>
                <a:latin typeface="Times New Roman" panose="02020603050405020304" pitchFamily="18" charset="0"/>
                <a:ea typeface="Times New Roman" panose="02020603050405020304" pitchFamily="18" charset="0"/>
                <a:cs typeface="+mj-cs"/>
              </a:rPr>
              <a:t>לעומת זאת, השבחה הנובעת מעבודת בעל הנכס, בן זוגו או בני הזוג יחדיו ו/או מהשקעת משאבים משותפים של בני הזוג בתקופת הנישואין, עבודה משותפת ו/או השקעה במשאבים משותפים שבעקבותיה הושבח הנכס, אזי, תיחשב כאל תוספת לנכס העומדת בפני עצמה, קרי לנכס חדש ועצמאי, כתוצאה מהשקעה ומעשים של בן זוג או בני הזוג בתקופת הנישואים, ממאמץ של מי מבני הזוג בתקופת הנישואין,  כך כמובן יחשב כנכס בר איזון. </a:t>
            </a:r>
            <a:endParaRPr lang="he-IL" dirty="0">
              <a:cs typeface="+mj-cs"/>
            </a:endParaRPr>
          </a:p>
        </p:txBody>
      </p:sp>
      <p:sp>
        <p:nvSpPr>
          <p:cNvPr id="4" name="מציין מיקום של כותרת תחתונה 3">
            <a:extLst>
              <a:ext uri="{FF2B5EF4-FFF2-40B4-BE49-F238E27FC236}">
                <a16:creationId xmlns:a16="http://schemas.microsoft.com/office/drawing/2014/main" id="{063CD2A1-8548-936B-1863-D4030F7F4F8C}"/>
              </a:ext>
            </a:extLst>
          </p:cNvPr>
          <p:cNvSpPr>
            <a:spLocks noGrp="1"/>
          </p:cNvSpPr>
          <p:nvPr>
            <p:ph type="ftr" sz="quarter" idx="11"/>
          </p:nvPr>
        </p:nvSpPr>
        <p:spPr/>
        <p:txBody>
          <a:bodyPr/>
          <a:lstStyle/>
          <a:p>
            <a:pPr algn="r" rtl="1"/>
            <a:r>
              <a:rPr lang="he-IL" dirty="0"/>
              <a:t>1 </a:t>
            </a:r>
            <a:r>
              <a:rPr lang="he-IL" dirty="0" err="1"/>
              <a:t>תמ"ש</a:t>
            </a:r>
            <a:r>
              <a:rPr lang="he-IL" dirty="0"/>
              <a:t> 2792-08 </a:t>
            </a:r>
            <a:r>
              <a:rPr lang="he-IL" dirty="0" err="1"/>
              <a:t>ר.ח</a:t>
            </a:r>
            <a:r>
              <a:rPr lang="he-IL" dirty="0"/>
              <a:t>' נ' ע.ח' (פורסם בנבו 22/11/14)  </a:t>
            </a:r>
          </a:p>
          <a:p>
            <a:pPr algn="r" rtl="1"/>
            <a:r>
              <a:rPr lang="he-IL" dirty="0"/>
              <a:t>2. חוק יחסי ממון תשל"ג -1973 </a:t>
            </a:r>
          </a:p>
          <a:p>
            <a:pPr algn="r" rtl="1"/>
            <a:r>
              <a:rPr lang="he-IL" dirty="0"/>
              <a:t> 3. פרופ' ליפשיץ  "יחסי משפחה וממון: אתגרים   ומשימות בעקבות תיקון מס' 4 לחוק יחסי ממון" (חוקים א 2009, 227; עמ' 265) </a:t>
            </a:r>
            <a:endParaRPr lang="en-US" dirty="0"/>
          </a:p>
        </p:txBody>
      </p:sp>
      <p:sp>
        <p:nvSpPr>
          <p:cNvPr id="5" name="תיבת טקסט 4">
            <a:extLst>
              <a:ext uri="{FF2B5EF4-FFF2-40B4-BE49-F238E27FC236}">
                <a16:creationId xmlns:a16="http://schemas.microsoft.com/office/drawing/2014/main" id="{6868C6A2-CE0C-F883-5E27-D4C017A3C56D}"/>
              </a:ext>
            </a:extLst>
          </p:cNvPr>
          <p:cNvSpPr txBox="1"/>
          <p:nvPr/>
        </p:nvSpPr>
        <p:spPr>
          <a:xfrm>
            <a:off x="4598115" y="5836852"/>
            <a:ext cx="6052131" cy="324256"/>
          </a:xfrm>
          <a:prstGeom prst="rect">
            <a:avLst/>
          </a:prstGeom>
          <a:noFill/>
        </p:spPr>
        <p:txBody>
          <a:bodyPr wrap="square" rtlCol="1">
            <a:spAutoFit/>
          </a:bodyPr>
          <a:lstStyle/>
          <a:p>
            <a:pPr marL="457200" algn="just" rtl="1">
              <a:lnSpc>
                <a:spcPct val="150000"/>
              </a:lnSpc>
              <a:spcAft>
                <a:spcPts val="1000"/>
              </a:spcAft>
            </a:pPr>
            <a:r>
              <a:rPr lang="he-IL"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פרופ' גד </a:t>
            </a:r>
            <a:r>
              <a:rPr lang="he-IL" sz="1100" u="sng" dirty="0" err="1">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hlinkClick r:id="rId2">
                  <a:extLst>
                    <a:ext uri="{A12FA001-AC4F-418D-AE19-62706E023703}">
                      <ahyp:hlinkClr xmlns:ahyp="http://schemas.microsoft.com/office/drawing/2018/hyperlinkcolor" val="tx"/>
                    </a:ext>
                  </a:extLst>
                </a:hlinkClick>
              </a:rPr>
              <a:t>טדסקי</a:t>
            </a:r>
            <a:r>
              <a:rPr lang="he-IL" sz="1100" u="sng"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hlinkClick r:id="rId2">
                  <a:extLst>
                    <a:ext uri="{A12FA001-AC4F-418D-AE19-62706E023703}">
                      <ahyp:hlinkClr xmlns:ahyp="http://schemas.microsoft.com/office/drawing/2018/hyperlinkcolor" val="tx"/>
                    </a:ext>
                  </a:extLst>
                </a:hlinkClick>
              </a:rPr>
              <a:t> "איזון המשאבים בין בני </a:t>
            </a:r>
            <a:r>
              <a:rPr lang="he-IL" sz="1100" dirty="0">
                <a:solidFill>
                  <a:schemeClr val="bg1">
                    <a:lumMod val="50000"/>
                  </a:schemeClr>
                </a:solidFill>
                <a:effectLst/>
                <a:latin typeface="Arial" panose="020B0604020202020204" pitchFamily="34" charset="0"/>
                <a:ea typeface="Times New Roman" panose="02020603050405020304" pitchFamily="18" charset="0"/>
                <a:cs typeface="David" panose="020E0502060401010101" pitchFamily="34" charset="-79"/>
              </a:rPr>
              <a:t> זוג" </a:t>
            </a:r>
            <a:r>
              <a:rPr lang="he-IL" sz="1100" b="1" dirty="0">
                <a:solidFill>
                  <a:schemeClr val="bg1">
                    <a:lumMod val="50000"/>
                  </a:schemeClr>
                </a:solidFill>
                <a:effectLst/>
                <a:latin typeface="Arial" panose="020B0604020202020204" pitchFamily="34" charset="0"/>
                <a:ea typeface="Times New Roman" panose="02020603050405020304" pitchFamily="18" charset="0"/>
                <a:cs typeface="David" panose="020E0502060401010101" pitchFamily="34" charset="-79"/>
              </a:rPr>
              <a:t>הפרקליט </a:t>
            </a:r>
            <a:r>
              <a:rPr lang="he-IL" sz="1100" dirty="0">
                <a:solidFill>
                  <a:schemeClr val="bg1">
                    <a:lumMod val="50000"/>
                  </a:schemeClr>
                </a:solidFill>
                <a:effectLst/>
                <a:latin typeface="Arial" panose="020B0604020202020204" pitchFamily="34" charset="0"/>
                <a:ea typeface="Times New Roman" panose="02020603050405020304" pitchFamily="18" charset="0"/>
                <a:cs typeface="David" panose="020E0502060401010101" pitchFamily="34" charset="-79"/>
              </a:rPr>
              <a:t>ל' (תשל"ו) 76, עמ' 87-88 ו- 94-95</a:t>
            </a:r>
            <a:r>
              <a:rPr lang="he-IL"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a:t>
            </a:r>
            <a:endParaRPr lang="en-US" sz="11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5686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046C7F5-7C38-F9E1-D3C6-EB8D4998C69F}"/>
              </a:ext>
            </a:extLst>
          </p:cNvPr>
          <p:cNvSpPr>
            <a:spLocks noGrp="1"/>
          </p:cNvSpPr>
          <p:nvPr>
            <p:ph type="title"/>
          </p:nvPr>
        </p:nvSpPr>
        <p:spPr>
          <a:xfrm>
            <a:off x="3116800" y="652685"/>
            <a:ext cx="8911687" cy="1280890"/>
          </a:xfrm>
        </p:spPr>
        <p:txBody>
          <a:bodyPr/>
          <a:lstStyle/>
          <a:p>
            <a:r>
              <a:rPr lang="he-IL" dirty="0"/>
              <a:t>מה עומד מאחורי ההבחנה שלעיל?</a:t>
            </a:r>
            <a:r>
              <a:rPr lang="en-US" dirty="0"/>
              <a:t> </a:t>
            </a:r>
            <a:endParaRPr lang="he-IL" dirty="0"/>
          </a:p>
        </p:txBody>
      </p:sp>
      <p:sp>
        <p:nvSpPr>
          <p:cNvPr id="3" name="מציין מיקום תוכן 2">
            <a:extLst>
              <a:ext uri="{FF2B5EF4-FFF2-40B4-BE49-F238E27FC236}">
                <a16:creationId xmlns:a16="http://schemas.microsoft.com/office/drawing/2014/main" id="{231B8040-E4D1-730A-EB71-1F3B6B168DA7}"/>
              </a:ext>
            </a:extLst>
          </p:cNvPr>
          <p:cNvSpPr>
            <a:spLocks noGrp="1"/>
          </p:cNvSpPr>
          <p:nvPr>
            <p:ph idx="1"/>
          </p:nvPr>
        </p:nvSpPr>
        <p:spPr>
          <a:xfrm>
            <a:off x="1982789" y="1504950"/>
            <a:ext cx="8915400" cy="4530097"/>
          </a:xfrm>
        </p:spPr>
        <p:txBody>
          <a:bodyPr>
            <a:normAutofit/>
          </a:bodyPr>
          <a:lstStyle/>
          <a:p>
            <a:pPr>
              <a:lnSpc>
                <a:spcPct val="150000"/>
              </a:lnSpc>
            </a:pPr>
            <a:r>
              <a:rPr lang="he-IL" dirty="0" err="1"/>
              <a:t>הרציונאל</a:t>
            </a:r>
            <a:r>
              <a:rPr lang="he-IL" dirty="0"/>
              <a:t> הוא למעשה במקרה בו נכס אינו נכלל באיזון המשאבים במסגרת הסכם ממון, אך הושבח קרי הושקע על ידי הצדדים יחדיו. ניכר כי ההשקעה והמאמץ נעשו על ידי בן הזוג שאינו בעל הנכס ו/או על ידי בני הזוג יחדיו, וכאשר </a:t>
            </a:r>
            <a:r>
              <a:rPr lang="he-IL" dirty="0" err="1"/>
              <a:t>לילוא</a:t>
            </a:r>
            <a:r>
              <a:rPr lang="he-IL" dirty="0"/>
              <a:t> המאמץ המשותף ההשבחה לא הייתה באה לעולם – מדובר בהישג משותף של בני הזוג.</a:t>
            </a:r>
          </a:p>
          <a:p>
            <a:pPr>
              <a:lnSpc>
                <a:spcPct val="150000"/>
              </a:lnSpc>
            </a:pPr>
            <a:r>
              <a:rPr lang="he-IL" dirty="0"/>
              <a:t>מכאן שניתן לראות את מחצית שווי ההשבחה – אל בן הזוג "המתאמץ", שאינו בעל הנכס ע"פ הסכם הפרדת רכוש. </a:t>
            </a:r>
          </a:p>
          <a:p>
            <a:pPr>
              <a:lnSpc>
                <a:spcPct val="150000"/>
              </a:lnSpc>
            </a:pPr>
            <a:r>
              <a:rPr lang="he-IL" dirty="0"/>
              <a:t>מקרה נוסף בו ניתן לראות את ההשבחה כחלק מאיזון המשאבים – גם אם למעשה המאמץ וההשקעה נעשו על ידי בן הזוג שהוא בעל הנכס, ואולם המשאבים והשווי לקיומו של הנכס נבעו ממשאבים ו/או נכסים משותפים של בני הזוג – אזי, ניתן לראות את ההשבחה כמשותפת וניתן להכלילה במסגרת איזון המשאבים. </a:t>
            </a:r>
          </a:p>
        </p:txBody>
      </p:sp>
      <p:sp>
        <p:nvSpPr>
          <p:cNvPr id="4" name="מציין מיקום של כותרת תחתונה 3">
            <a:extLst>
              <a:ext uri="{FF2B5EF4-FFF2-40B4-BE49-F238E27FC236}">
                <a16:creationId xmlns:a16="http://schemas.microsoft.com/office/drawing/2014/main" id="{8E57B212-608E-2E5A-0013-9AAF15E8DD91}"/>
              </a:ext>
            </a:extLst>
          </p:cNvPr>
          <p:cNvSpPr>
            <a:spLocks noGrp="1"/>
          </p:cNvSpPr>
          <p:nvPr>
            <p:ph type="ftr" sz="quarter" idx="11"/>
          </p:nvPr>
        </p:nvSpPr>
        <p:spPr/>
        <p:txBody>
          <a:bodyPr/>
          <a:lstStyle/>
          <a:p>
            <a:pPr algn="r" rtl="1"/>
            <a:r>
              <a:rPr lang="he-IL" dirty="0"/>
              <a:t>1 </a:t>
            </a:r>
            <a:r>
              <a:rPr lang="he-IL" dirty="0" err="1"/>
              <a:t>תמ"ש</a:t>
            </a:r>
            <a:r>
              <a:rPr lang="he-IL" dirty="0"/>
              <a:t> 2792-08 </a:t>
            </a:r>
            <a:r>
              <a:rPr lang="he-IL" dirty="0" err="1"/>
              <a:t>ר.ח</a:t>
            </a:r>
            <a:r>
              <a:rPr lang="he-IL" dirty="0"/>
              <a:t>'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Tree>
    <p:extLst>
      <p:ext uri="{BB962C8B-B14F-4D97-AF65-F5344CB8AC3E}">
        <p14:creationId xmlns:p14="http://schemas.microsoft.com/office/powerpoint/2010/main" val="345408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E72179E-788C-F7C5-78E6-5A6AD9B43254}"/>
              </a:ext>
            </a:extLst>
          </p:cNvPr>
          <p:cNvSpPr>
            <a:spLocks noGrp="1"/>
          </p:cNvSpPr>
          <p:nvPr>
            <p:ph type="title"/>
          </p:nvPr>
        </p:nvSpPr>
        <p:spPr>
          <a:xfrm>
            <a:off x="1552575" y="624110"/>
            <a:ext cx="9952037" cy="1280890"/>
          </a:xfrm>
        </p:spPr>
        <p:txBody>
          <a:bodyPr/>
          <a:lstStyle/>
          <a:p>
            <a:pPr algn="ctr"/>
            <a:r>
              <a:rPr lang="he-IL" dirty="0"/>
              <a:t>פסיקה בעניין השבחה כמאמץ משותף , קרי דינם כברי איזון </a:t>
            </a:r>
            <a:r>
              <a:rPr lang="he-IL" dirty="0">
                <a:sym typeface="Wingdings" panose="05000000000000000000" pitchFamily="2" charset="2"/>
              </a:rPr>
              <a:t></a:t>
            </a:r>
            <a:endParaRPr lang="he-IL" dirty="0"/>
          </a:p>
        </p:txBody>
      </p:sp>
      <p:sp>
        <p:nvSpPr>
          <p:cNvPr id="3" name="מציין מיקום תוכן 2">
            <a:extLst>
              <a:ext uri="{FF2B5EF4-FFF2-40B4-BE49-F238E27FC236}">
                <a16:creationId xmlns:a16="http://schemas.microsoft.com/office/drawing/2014/main" id="{7DC3490F-1C9F-B140-1B2A-62A0970B788C}"/>
              </a:ext>
            </a:extLst>
          </p:cNvPr>
          <p:cNvSpPr>
            <a:spLocks noGrp="1"/>
          </p:cNvSpPr>
          <p:nvPr>
            <p:ph idx="1"/>
          </p:nvPr>
        </p:nvSpPr>
        <p:spPr>
          <a:xfrm>
            <a:off x="2070893" y="2021570"/>
            <a:ext cx="8915400" cy="4229100"/>
          </a:xfrm>
        </p:spPr>
        <p:txBody>
          <a:bodyPr>
            <a:normAutofit/>
          </a:bodyPr>
          <a:lstStyle/>
          <a:p>
            <a:pPr marL="0" indent="0">
              <a:buNone/>
            </a:pPr>
            <a:r>
              <a:rPr lang="he-IL" dirty="0">
                <a:solidFill>
                  <a:srgbClr val="0070C0"/>
                </a:solidFill>
              </a:rPr>
              <a:t>יפים דבריה של כבוד השופטת נילי מימון </a:t>
            </a:r>
            <a:r>
              <a:rPr lang="he-IL" dirty="0" err="1">
                <a:solidFill>
                  <a:srgbClr val="0070C0"/>
                </a:solidFill>
              </a:rPr>
              <a:t>בתמ"ש</a:t>
            </a:r>
            <a:r>
              <a:rPr lang="he-IL" dirty="0">
                <a:solidFill>
                  <a:srgbClr val="0070C0"/>
                </a:solidFill>
              </a:rPr>
              <a:t> (י-ם) 21342/04 א. ש נ' ד. ש (פורסם בנבו 24.6.2008) כדלקמן</a:t>
            </a:r>
            <a:r>
              <a:rPr lang="he-IL" dirty="0"/>
              <a:t>: </a:t>
            </a:r>
          </a:p>
          <a:p>
            <a:pPr marL="0" indent="0" algn="just">
              <a:buNone/>
            </a:pPr>
            <a:r>
              <a:rPr lang="he-IL" b="1" dirty="0"/>
              <a:t>"עם זאת, דין פירות הנכס כדין השבחתו כלומר, יש מקום לבחון את הנסיבות שהביאו לתנובת הפירות, כשם שנעשה ביחס להשבחות, שאף הן, באופן בסיסי ועפ"י לשון החוק, בגדר נכס חיצוני." </a:t>
            </a:r>
          </a:p>
          <a:p>
            <a:pPr marL="0" indent="0" algn="just">
              <a:buNone/>
            </a:pPr>
            <a:endParaRPr lang="he-IL" b="1" dirty="0"/>
          </a:p>
          <a:p>
            <a:pPr marL="0" indent="0" algn="just">
              <a:buNone/>
            </a:pPr>
            <a:r>
              <a:rPr lang="he-IL" b="1" dirty="0"/>
              <a:t>"לעיתים, הפירות הם רק פועל יוצא של הנכס המניב עצמו, ולא של משאבים שהושקעו בו. במקרים אלו העבודה המושקעת בנכס, על מנת </a:t>
            </a:r>
            <a:r>
              <a:rPr lang="he-IL" b="1" dirty="0" err="1"/>
              <a:t>שישא</a:t>
            </a:r>
            <a:r>
              <a:rPr lang="he-IL" b="1" dirty="0"/>
              <a:t> פירות היא שולית. כך, למשל, כשהמדובר בהשקעות כספים המניבות רווחים או בנכסים </a:t>
            </a:r>
            <a:r>
              <a:rPr lang="he-IL" b="1" dirty="0" err="1"/>
              <a:t>נדל"ניים</a:t>
            </a:r>
            <a:r>
              <a:rPr lang="he-IL" b="1" dirty="0"/>
              <a:t> המניבים דמי שכירות. בעל הנכס נדרש לבצע מספר מוגבל של פעולות בסיסיות על מנת להניע את תהליך ההנבה – בחירת תוכנית השקעה, העמדת דירה להשכרה וכולי' – ומשעשה כן ימשיך הנכס לקיים את תהליך ההנבה בכוחות עצמו, בסיוע מועט – טכני בעיקרו – מצד הבעלים."</a:t>
            </a:r>
          </a:p>
          <a:p>
            <a:pPr marL="0" indent="0">
              <a:buNone/>
            </a:pPr>
            <a:endParaRPr lang="he-IL" dirty="0"/>
          </a:p>
        </p:txBody>
      </p:sp>
      <p:sp>
        <p:nvSpPr>
          <p:cNvPr id="6" name="תיבת טקסט 5">
            <a:extLst>
              <a:ext uri="{FF2B5EF4-FFF2-40B4-BE49-F238E27FC236}">
                <a16:creationId xmlns:a16="http://schemas.microsoft.com/office/drawing/2014/main" id="{C09EBD93-A75B-683B-0FA8-5C43D80953F9}"/>
              </a:ext>
            </a:extLst>
          </p:cNvPr>
          <p:cNvSpPr txBox="1"/>
          <p:nvPr/>
        </p:nvSpPr>
        <p:spPr>
          <a:xfrm>
            <a:off x="-1657350" y="6367240"/>
            <a:ext cx="6419850" cy="238655"/>
          </a:xfrm>
          <a:prstGeom prst="rect">
            <a:avLst/>
          </a:prstGeom>
          <a:noFill/>
        </p:spPr>
        <p:txBody>
          <a:bodyPr wrap="square" rtlCol="1">
            <a:spAutoFit/>
          </a:bodyPr>
          <a:lstStyle/>
          <a:p>
            <a:pPr algn="r" rtl="1">
              <a:lnSpc>
                <a:spcPts val="1100"/>
              </a:lnSpc>
              <a:tabLst>
                <a:tab pos="2637155" algn="ctr"/>
                <a:tab pos="5274310" algn="r"/>
                <a:tab pos="5277485" algn="r"/>
              </a:tabLst>
            </a:pPr>
            <a:r>
              <a:rPr lang="he-IL" sz="1100" dirty="0" err="1">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תמ"ש</a:t>
            </a:r>
            <a:r>
              <a:rPr lang="he-IL"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rPr>
              <a:t> (י-ם) 21342/04  א. ש נ' ד. שפורסם בנבו 24.6.2008 </a:t>
            </a:r>
            <a:endParaRPr lang="en-US" sz="1100" dirty="0">
              <a:solidFill>
                <a:schemeClr val="bg1">
                  <a:lumMod val="50000"/>
                </a:schemeClr>
              </a:solidFill>
              <a:effectLst/>
              <a:latin typeface="Times New Roman" panose="02020603050405020304" pitchFamily="18" charset="0"/>
              <a:ea typeface="Times New Roman" panose="02020603050405020304" pitchFamily="18" charset="0"/>
              <a:cs typeface="David" panose="020E0502060401010101" pitchFamily="34" charset="-79"/>
            </a:endParaRPr>
          </a:p>
        </p:txBody>
      </p:sp>
    </p:spTree>
    <p:extLst>
      <p:ext uri="{BB962C8B-B14F-4D97-AF65-F5344CB8AC3E}">
        <p14:creationId xmlns:p14="http://schemas.microsoft.com/office/powerpoint/2010/main" val="2290606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a:extLst>
              <a:ext uri="{FF2B5EF4-FFF2-40B4-BE49-F238E27FC236}">
                <a16:creationId xmlns:a16="http://schemas.microsoft.com/office/drawing/2014/main" id="{D4976186-71FC-3EB9-7DA5-88A70194F33F}"/>
              </a:ext>
            </a:extLst>
          </p:cNvPr>
          <p:cNvSpPr>
            <a:spLocks noGrp="1"/>
          </p:cNvSpPr>
          <p:nvPr>
            <p:ph type="ftr" sz="quarter" idx="11"/>
          </p:nvPr>
        </p:nvSpPr>
        <p:spPr>
          <a:xfrm>
            <a:off x="2286000" y="5953463"/>
            <a:ext cx="7619999" cy="365125"/>
          </a:xfrm>
        </p:spPr>
        <p:txBody>
          <a:bodyPr/>
          <a:lstStyle/>
          <a:p>
            <a:pPr algn="r" rtl="1"/>
            <a:r>
              <a:rPr lang="he-IL" dirty="0"/>
              <a:t>1 </a:t>
            </a:r>
            <a:r>
              <a:rPr lang="he-IL" dirty="0" err="1"/>
              <a:t>תמ"ש</a:t>
            </a:r>
            <a:r>
              <a:rPr lang="he-IL" dirty="0"/>
              <a:t> 2792-08 </a:t>
            </a:r>
            <a:r>
              <a:rPr lang="he-IL" dirty="0" err="1"/>
              <a:t>ר.ח</a:t>
            </a:r>
            <a:r>
              <a:rPr lang="he-IL" dirty="0"/>
              <a:t>' נ' ע.ח' (פורסם בנבו 22/11/14)  2. חוק יחסי ממון תשל"ג -1973  3. פרופ' ליפשיץ  "יחסי משפחה וממון: אתגרים   ומשימות בעקבות תיקון מס' 4 לחוק יחסי ממון" (חוקים א 2009, 227; עמ' 265) </a:t>
            </a:r>
            <a:endParaRPr lang="en-US" dirty="0"/>
          </a:p>
        </p:txBody>
      </p:sp>
      <p:sp>
        <p:nvSpPr>
          <p:cNvPr id="6" name="תיבת טקסט 5">
            <a:extLst>
              <a:ext uri="{FF2B5EF4-FFF2-40B4-BE49-F238E27FC236}">
                <a16:creationId xmlns:a16="http://schemas.microsoft.com/office/drawing/2014/main" id="{23B3CA7D-DD86-0806-130B-D72CC9F709BC}"/>
              </a:ext>
            </a:extLst>
          </p:cNvPr>
          <p:cNvSpPr txBox="1"/>
          <p:nvPr/>
        </p:nvSpPr>
        <p:spPr>
          <a:xfrm>
            <a:off x="2713036" y="2019760"/>
            <a:ext cx="7372350" cy="3141758"/>
          </a:xfrm>
          <a:prstGeom prst="rect">
            <a:avLst/>
          </a:prstGeom>
          <a:noFill/>
        </p:spPr>
        <p:txBody>
          <a:bodyPr wrap="square">
            <a:spAutoFit/>
          </a:bodyPr>
          <a:lstStyle/>
          <a:p>
            <a:pPr marL="0" indent="0" algn="just" rtl="1">
              <a:lnSpc>
                <a:spcPct val="160000"/>
              </a:lnSpc>
              <a:buNone/>
            </a:pPr>
            <a:r>
              <a:rPr lang="he-IL" sz="1800" dirty="0" err="1">
                <a:solidFill>
                  <a:srgbClr val="0070C0"/>
                </a:solidFill>
                <a:effectLst/>
                <a:latin typeface="Arial" panose="020B0604020202020204" pitchFamily="34" charset="0"/>
                <a:ea typeface="Times New Roman" panose="02020603050405020304" pitchFamily="18" charset="0"/>
                <a:cs typeface="+mj-cs"/>
              </a:rPr>
              <a:t>עמש</a:t>
            </a:r>
            <a:r>
              <a:rPr lang="he-IL" sz="1800" dirty="0">
                <a:solidFill>
                  <a:srgbClr val="0070C0"/>
                </a:solidFill>
                <a:effectLst/>
                <a:latin typeface="Arial" panose="020B0604020202020204" pitchFamily="34" charset="0"/>
                <a:ea typeface="Times New Roman" panose="02020603050405020304" pitchFamily="18" charset="0"/>
                <a:cs typeface="+mj-cs"/>
              </a:rPr>
              <a:t> (ב"ש) 1469-03-16 ז.נ נ' ש.נ בפני כבוד השופט ג' לוין </a:t>
            </a:r>
            <a:r>
              <a:rPr lang="he-IL" sz="1800" dirty="0">
                <a:effectLst/>
                <a:latin typeface="Arial" panose="020B0604020202020204" pitchFamily="34" charset="0"/>
                <a:ea typeface="Times New Roman" panose="02020603050405020304" pitchFamily="18" charset="0"/>
                <a:cs typeface="+mj-cs"/>
                <a:sym typeface="Wingdings" panose="05000000000000000000" pitchFamily="2" charset="2"/>
              </a:rPr>
              <a:t> "</a:t>
            </a:r>
            <a:r>
              <a:rPr lang="he-IL" sz="1800" b="1" dirty="0">
                <a:effectLst/>
                <a:latin typeface="Arial" panose="020B0604020202020204" pitchFamily="34" charset="0"/>
                <a:ea typeface="Times New Roman" panose="02020603050405020304" pitchFamily="18" charset="0"/>
                <a:cs typeface="+mj-cs"/>
              </a:rPr>
              <a:t>לא פעם נפסק כי השבחה של נכס מקרקעין שאינו בר איזון היא כשלעצמה בגדר נכס אשר נצבר במהלך תקופת הנישואין [ר' </a:t>
            </a:r>
            <a:r>
              <a:rPr lang="he-IL" sz="1800" b="1" u="sng" dirty="0" err="1">
                <a:solidFill>
                  <a:srgbClr val="0000FF"/>
                </a:solidFill>
                <a:effectLst/>
                <a:latin typeface="Arial" panose="020B0604020202020204" pitchFamily="34" charset="0"/>
                <a:ea typeface="Times New Roman" panose="02020603050405020304" pitchFamily="18" charset="0"/>
                <a:cs typeface="+mj-cs"/>
                <a:hlinkClick r:id="rId2"/>
              </a:rPr>
              <a:t>תמ"ש</a:t>
            </a:r>
            <a:r>
              <a:rPr lang="he-IL" sz="1800" b="1" u="sng" dirty="0">
                <a:solidFill>
                  <a:srgbClr val="0000FF"/>
                </a:solidFill>
                <a:effectLst/>
                <a:latin typeface="Arial" panose="020B0604020202020204" pitchFamily="34" charset="0"/>
                <a:ea typeface="Times New Roman" panose="02020603050405020304" pitchFamily="18" charset="0"/>
                <a:cs typeface="+mj-cs"/>
                <a:hlinkClick r:id="rId2"/>
              </a:rPr>
              <a:t> 21342/04</a:t>
            </a:r>
            <a:r>
              <a:rPr lang="he-IL" sz="1800" b="1" dirty="0">
                <a:effectLst/>
                <a:latin typeface="Arial" panose="020B0604020202020204" pitchFamily="34" charset="0"/>
                <a:ea typeface="Times New Roman" panose="02020603050405020304" pitchFamily="18" charset="0"/>
                <a:cs typeface="+mj-cs"/>
              </a:rPr>
              <a:t> </a:t>
            </a:r>
            <a:r>
              <a:rPr lang="he-IL" sz="1800" b="1" u="sng" dirty="0">
                <a:effectLst/>
                <a:latin typeface="Arial" panose="020B0604020202020204" pitchFamily="34" charset="0"/>
                <a:ea typeface="Times New Roman" panose="02020603050405020304" pitchFamily="18" charset="0"/>
                <a:cs typeface="+mj-cs"/>
              </a:rPr>
              <a:t>א.ש. נ' ד.ש.</a:t>
            </a:r>
            <a:r>
              <a:rPr lang="he-IL" sz="1800" b="1" dirty="0">
                <a:effectLst/>
                <a:latin typeface="Arial" panose="020B0604020202020204" pitchFamily="34" charset="0"/>
                <a:ea typeface="Times New Roman" panose="02020603050405020304" pitchFamily="18" charset="0"/>
                <a:cs typeface="+mj-cs"/>
              </a:rPr>
              <a:t> </a:t>
            </a:r>
            <a:r>
              <a:rPr lang="he-IL" sz="1800" b="1" dirty="0">
                <a:effectLst/>
                <a:latin typeface="Times New Roman" panose="02020603050405020304" pitchFamily="18" charset="0"/>
                <a:ea typeface="Times New Roman" panose="02020603050405020304" pitchFamily="18" charset="0"/>
                <a:cs typeface="+mj-cs"/>
              </a:rPr>
              <a:t>[פורסם בנבו] </a:t>
            </a:r>
            <a:r>
              <a:rPr lang="he-IL" sz="1800" b="1" dirty="0">
                <a:effectLst/>
                <a:latin typeface="Arial" panose="020B0604020202020204" pitchFamily="34" charset="0"/>
                <a:ea typeface="Times New Roman" panose="02020603050405020304" pitchFamily="18" charset="0"/>
                <a:cs typeface="+mj-cs"/>
              </a:rPr>
              <a:t>(ניתן ביום 24.6.2008); </a:t>
            </a:r>
            <a:r>
              <a:rPr lang="he-IL" sz="1800" b="1" u="sng" dirty="0" err="1">
                <a:solidFill>
                  <a:srgbClr val="0000FF"/>
                </a:solidFill>
                <a:effectLst/>
                <a:latin typeface="Arial" panose="020B0604020202020204" pitchFamily="34" charset="0"/>
                <a:ea typeface="Times New Roman" panose="02020603050405020304" pitchFamily="18" charset="0"/>
                <a:cs typeface="+mj-cs"/>
                <a:hlinkClick r:id="rId3"/>
              </a:rPr>
              <a:t>עמ"ש</a:t>
            </a:r>
            <a:r>
              <a:rPr lang="he-IL" sz="1800" b="1" u="sng" dirty="0">
                <a:solidFill>
                  <a:srgbClr val="0000FF"/>
                </a:solidFill>
                <a:effectLst/>
                <a:latin typeface="Arial" panose="020B0604020202020204" pitchFamily="34" charset="0"/>
                <a:ea typeface="Times New Roman" panose="02020603050405020304" pitchFamily="18" charset="0"/>
                <a:cs typeface="+mj-cs"/>
                <a:hlinkClick r:id="rId3"/>
              </a:rPr>
              <a:t> 1279/07</a:t>
            </a:r>
            <a:r>
              <a:rPr lang="he-IL" sz="1800" b="1" dirty="0">
                <a:effectLst/>
                <a:latin typeface="Arial" panose="020B0604020202020204" pitchFamily="34" charset="0"/>
                <a:ea typeface="Times New Roman" panose="02020603050405020304" pitchFamily="18" charset="0"/>
                <a:cs typeface="+mj-cs"/>
              </a:rPr>
              <a:t> </a:t>
            </a:r>
            <a:r>
              <a:rPr lang="he-IL" sz="1800" b="1" u="sng" dirty="0">
                <a:effectLst/>
                <a:latin typeface="Arial" panose="020B0604020202020204" pitchFamily="34" charset="0"/>
                <a:ea typeface="Times New Roman" panose="02020603050405020304" pitchFamily="18" charset="0"/>
                <a:cs typeface="+mj-cs"/>
              </a:rPr>
              <a:t>פלונית נ' פלוני</a:t>
            </a:r>
            <a:r>
              <a:rPr lang="he-IL" sz="1800" b="1" dirty="0">
                <a:effectLst/>
                <a:latin typeface="Arial" panose="020B0604020202020204" pitchFamily="34" charset="0"/>
                <a:ea typeface="Times New Roman" panose="02020603050405020304" pitchFamily="18" charset="0"/>
                <a:cs typeface="+mj-cs"/>
              </a:rPr>
              <a:t> </a:t>
            </a:r>
            <a:r>
              <a:rPr lang="he-IL" sz="1800" b="1" dirty="0">
                <a:effectLst/>
                <a:latin typeface="Times New Roman" panose="02020603050405020304" pitchFamily="18" charset="0"/>
                <a:ea typeface="Times New Roman" panose="02020603050405020304" pitchFamily="18" charset="0"/>
                <a:cs typeface="+mj-cs"/>
              </a:rPr>
              <a:t>[פורסם בנבו] </a:t>
            </a:r>
            <a:r>
              <a:rPr lang="he-IL" sz="1800" b="1" dirty="0">
                <a:effectLst/>
                <a:latin typeface="Arial" panose="020B0604020202020204" pitchFamily="34" charset="0"/>
                <a:ea typeface="Times New Roman" panose="02020603050405020304" pitchFamily="18" charset="0"/>
                <a:cs typeface="+mj-cs"/>
              </a:rPr>
              <a:t>(ניתן 28.6.2010)]. השקעה של מי מבני הזוג בנכס המשביחה אותו באופן החורג מההשבחה הטבעית, הופכת את תוספת השבח ל"נכס" נפרד, שנלקח בחשבון באיזון המשאבים</a:t>
            </a:r>
            <a:r>
              <a:rPr lang="he-IL" sz="1800" dirty="0">
                <a:effectLst/>
                <a:latin typeface="Arial" panose="020B0604020202020204" pitchFamily="34" charset="0"/>
                <a:ea typeface="Times New Roman" panose="02020603050405020304" pitchFamily="18" charset="0"/>
                <a:cs typeface="+mj-cs"/>
              </a:rPr>
              <a:t>."</a:t>
            </a:r>
          </a:p>
        </p:txBody>
      </p:sp>
      <p:sp>
        <p:nvSpPr>
          <p:cNvPr id="7" name="תיבת טקסט 6">
            <a:extLst>
              <a:ext uri="{FF2B5EF4-FFF2-40B4-BE49-F238E27FC236}">
                <a16:creationId xmlns:a16="http://schemas.microsoft.com/office/drawing/2014/main" id="{94D89805-240D-6A8F-150A-9F5479D9AA90}"/>
              </a:ext>
            </a:extLst>
          </p:cNvPr>
          <p:cNvSpPr txBox="1"/>
          <p:nvPr/>
        </p:nvSpPr>
        <p:spPr>
          <a:xfrm>
            <a:off x="6543675" y="5691853"/>
            <a:ext cx="5648325" cy="261610"/>
          </a:xfrm>
          <a:prstGeom prst="rect">
            <a:avLst/>
          </a:prstGeom>
          <a:noFill/>
        </p:spPr>
        <p:txBody>
          <a:bodyPr wrap="square" rtlCol="1">
            <a:spAutoFit/>
          </a:bodyPr>
          <a:lstStyle/>
          <a:p>
            <a:r>
              <a:rPr lang="he-IL" sz="1100" dirty="0" err="1">
                <a:solidFill>
                  <a:schemeClr val="bg1">
                    <a:lumMod val="50000"/>
                  </a:schemeClr>
                </a:solidFill>
                <a:effectLst/>
                <a:latin typeface="Arial" panose="020B0604020202020204" pitchFamily="34" charset="0"/>
                <a:ea typeface="Times New Roman" panose="02020603050405020304" pitchFamily="18" charset="0"/>
                <a:cs typeface="+mj-cs"/>
              </a:rPr>
              <a:t>עמ"ש</a:t>
            </a:r>
            <a:r>
              <a:rPr lang="he-IL" sz="1100" dirty="0">
                <a:solidFill>
                  <a:schemeClr val="bg1">
                    <a:lumMod val="50000"/>
                  </a:schemeClr>
                </a:solidFill>
                <a:effectLst/>
                <a:latin typeface="Arial" panose="020B0604020202020204" pitchFamily="34" charset="0"/>
                <a:ea typeface="Times New Roman" panose="02020603050405020304" pitchFamily="18" charset="0"/>
                <a:cs typeface="+mj-cs"/>
              </a:rPr>
              <a:t> (ב"ש) 1469-03-16 ז.נ נ' ש.נ פורסם בנבו 28.9.2016</a:t>
            </a:r>
            <a:endParaRPr lang="he-IL" sz="1100" dirty="0">
              <a:solidFill>
                <a:schemeClr val="bg1">
                  <a:lumMod val="50000"/>
                </a:schemeClr>
              </a:solidFill>
            </a:endParaRPr>
          </a:p>
        </p:txBody>
      </p:sp>
    </p:spTree>
    <p:extLst>
      <p:ext uri="{BB962C8B-B14F-4D97-AF65-F5344CB8AC3E}">
        <p14:creationId xmlns:p14="http://schemas.microsoft.com/office/powerpoint/2010/main" val="2679149081"/>
      </p:ext>
    </p:extLst>
  </p:cSld>
  <p:clrMapOvr>
    <a:masterClrMapping/>
  </p:clrMapOvr>
</p:sld>
</file>

<file path=ppt/theme/theme1.xml><?xml version="1.0" encoding="utf-8"?>
<a:theme xmlns:a="http://schemas.openxmlformats.org/drawingml/2006/main" name="עשן מתפתל">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1603</TotalTime>
  <Words>3352</Words>
  <Application>Microsoft Office PowerPoint</Application>
  <PresentationFormat>מסך רחב</PresentationFormat>
  <Paragraphs>123</Paragraphs>
  <Slides>17</Slides>
  <Notes>1</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17</vt:i4>
      </vt:variant>
    </vt:vector>
  </HeadingPairs>
  <TitlesOfParts>
    <vt:vector size="23" baseType="lpstr">
      <vt:lpstr>Arial</vt:lpstr>
      <vt:lpstr>Calibri</vt:lpstr>
      <vt:lpstr>Century Gothic</vt:lpstr>
      <vt:lpstr>Times New Roman</vt:lpstr>
      <vt:lpstr>Wingdings 3</vt:lpstr>
      <vt:lpstr>עשן מתפתל</vt:lpstr>
      <vt:lpstr>איזון משאבים – חוק יחסי ממון </vt:lpstr>
      <vt:lpstr> ס' 5 (א) (1) לחוק יחסי ממון תשל"ג – 1973 </vt:lpstr>
      <vt:lpstr>נכסי מקרקעין מוחרגים מאיזון המשאבים לצד ערב הנישואין – בעניינו דירה שנתקבלה בירושה  </vt:lpstr>
      <vt:lpstr>דינם של השבחות ופירות בנכסים שאינם אמורים להיות מחולקים על פי חוק יחסי ממון – אינם ברי איזון </vt:lpstr>
      <vt:lpstr>הפסיקה בהקשר ל- ס' 5 לחוק יחסי ממון</vt:lpstr>
      <vt:lpstr>השקעת בני הזוג בנכסי ירושה  </vt:lpstr>
      <vt:lpstr>מה עומד מאחורי ההבחנה שלעיל? </vt:lpstr>
      <vt:lpstr>פסיקה בעניין השבחה כמאמץ משותף , קרי דינם כברי איזון </vt:lpstr>
      <vt:lpstr>מצגת של PowerPoint‏</vt:lpstr>
      <vt:lpstr>מצגת של PowerPoint‏</vt:lpstr>
      <vt:lpstr>מה בעניין נכס חיצוני שהשבחתו אינה במאמץ משותף ? </vt:lpstr>
      <vt:lpstr>פסיקה בעניין השבחה שאינה ברת איזון </vt:lpstr>
      <vt:lpstr>מה באשר השקעה יחידה של בן הזוג שהוא בעל הנכס, אך בתוך תקופת הנישואין ? </vt:lpstr>
      <vt:lpstr>וכך נקבע בפסיקה  </vt:lpstr>
      <vt:lpstr>איזון משאבים פירות והשבחתם</vt:lpstr>
      <vt:lpstr>מה הם העקרונות באיזון משאבים בכספי ירושה בהליך הגירושין ? ע"פ ספרות </vt:lpstr>
      <vt:lpstr>לסיכום,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איזון משאבים – חוק יחסי ממון </dc:title>
  <dc:creator>idandem@gmail.com</dc:creator>
  <cp:lastModifiedBy>idandem@gmail.com</cp:lastModifiedBy>
  <cp:revision>8</cp:revision>
  <dcterms:created xsi:type="dcterms:W3CDTF">2023-08-20T07:21:03Z</dcterms:created>
  <dcterms:modified xsi:type="dcterms:W3CDTF">2023-08-27T06:32:42Z</dcterms:modified>
</cp:coreProperties>
</file>